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77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9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54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40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40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540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540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DD6609-B2FE-4539-B795-3867157839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5FFF-B735-48F0-AD3F-4B47356E18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0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A6D1-DF2D-4B5A-9ACD-A548365BB2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3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434970-6558-4799-89E2-432484442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4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EBF2-6C95-4DE5-928D-BC160604A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87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76998-8380-4469-8AF9-A8AD3617B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17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8154B-D3DB-47CE-BA33-FC2EA62AB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09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763BC-066F-4C8F-9220-21C987F3A3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85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7D196-4B08-48BC-95D6-124A289321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85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F6BA-2E49-4053-80F7-ADE1E54F91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19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5A36-6D34-4140-9887-2556B0D917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37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39632-0E06-4E09-9A24-11CA29C532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2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7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437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37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38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438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438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F429F35-5325-4F39-984B-27B9301C35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00"/>
                </a:solidFill>
              </a:rPr>
              <a:t>Тема № 10 </a:t>
            </a:r>
            <a:br>
              <a:rPr lang="ru-RU" altLang="ru-RU">
                <a:solidFill>
                  <a:srgbClr val="FFFF00"/>
                </a:solidFill>
              </a:rPr>
            </a:br>
            <a:r>
              <a:rPr lang="ru-RU" altLang="ru-RU">
                <a:solidFill>
                  <a:srgbClr val="FFFF00"/>
                </a:solidFill>
              </a:rPr>
              <a:t>Медицинская служба полка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Он разрабатывает план медицинского обеспечения полка в предстоящем бою и организует проведение лечебно-эвакуационных, санитарно-противоэпидемических мероприятий, а также мероприятий медслужбы по защите войск от ОМП, по своевременному обеспечению медицинским имуществом личного состава и медицинских подразделений.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Во время боевых действий он контролирует работу МПБ, МПП ведет рабочую карту и своевременно докладывает командиру полка, начальнику медслужбы дивизии о числе санитарных потерь в полку и потерях в личном составе и транспорте медслужбы.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ru-RU" altLang="ru-RU" sz="3600">
                <a:solidFill>
                  <a:srgbClr val="FFFF00"/>
                </a:solidFill>
              </a:rPr>
              <a:t>2. Обязанности стрелка-санитара и санинструктора, организация их работы. Мероприятия </a:t>
            </a:r>
            <a:r>
              <a:rPr lang="en-US" altLang="ru-RU" sz="3600">
                <a:solidFill>
                  <a:srgbClr val="FFFF00"/>
                </a:solidFill>
              </a:rPr>
              <a:t>I</a:t>
            </a:r>
            <a:r>
              <a:rPr lang="ru-RU" altLang="ru-RU" sz="3600">
                <a:solidFill>
                  <a:srgbClr val="FFFF00"/>
                </a:solidFill>
              </a:rPr>
              <a:t> медицинской помощи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41767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В роте медицинская служба представлена санитарным инструктором, которому во время боя подчинены стрелки - санитары взводов.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FF00"/>
                </a:solidFill>
              </a:rPr>
              <a:t>На</a:t>
            </a:r>
            <a:r>
              <a:rPr lang="ru-RU" altLang="ru-RU"/>
              <a:t> </a:t>
            </a:r>
            <a:r>
              <a:rPr lang="ru-RU" altLang="ru-RU">
                <a:solidFill>
                  <a:srgbClr val="FFFF00"/>
                </a:solidFill>
              </a:rPr>
              <a:t>санинструктора роты возлагаются</a:t>
            </a:r>
            <a:r>
              <a:rPr lang="ru-RU" altLang="ru-RU"/>
              <a:t> </a:t>
            </a:r>
            <a:r>
              <a:rPr lang="ru-RU" altLang="ru-RU">
                <a:solidFill>
                  <a:srgbClr val="FFFF00"/>
                </a:solidFill>
              </a:rPr>
              <a:t>следующие задачи: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/>
              <a:t>Контроль выполнения личным составом правил личной и общественной гигиены;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/>
              <a:t>Проведение санитарных ПЭМ;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/>
              <a:t>Обеспечение л/с роты МедСИЗ;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/>
              <a:t>Проведение военно-медицинской подготовки;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/>
              <a:t>5. Санитарно-просветительная работа.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FF00"/>
                </a:solidFill>
              </a:rPr>
              <a:t>Санинструктор обязан знать: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/>
              <a:t>Боевую обстановку и задачу роты;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/>
              <a:t>Место расположения МПБ;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/>
              <a:t>Порядок эвакуации раненых и пораженных;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/>
              <a:t>Проводить медразведку;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/>
              <a:t>Поддерживать связь с командиром роты, с фельдшером, с санитарами;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Во время боя санитарный инструктор и стрелки-санитары осуществляют розыск, сбор, оказание первой медицинской помощи и вынос раненых.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087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Тяжелораненые сосредотачиваются в укрытиях (гнёзда раненых), легкораненым указывается путь к МПБ. Стрелки-санитары работают под руководством санинструктора роты и должны хорошо знать своё оснащение: </a:t>
            </a:r>
            <a:r>
              <a:rPr lang="ru-RU" altLang="ru-RU">
                <a:solidFill>
                  <a:srgbClr val="FFFF00"/>
                </a:solidFill>
              </a:rPr>
              <a:t>1)</a:t>
            </a:r>
            <a:r>
              <a:rPr lang="ru-RU" altLang="ru-RU"/>
              <a:t> СМВ; </a:t>
            </a:r>
            <a:r>
              <a:rPr lang="ru-RU" altLang="ru-RU">
                <a:solidFill>
                  <a:srgbClr val="FFFF00"/>
                </a:solidFill>
              </a:rPr>
              <a:t>2)</a:t>
            </a:r>
            <a:r>
              <a:rPr lang="ru-RU" altLang="ru-RU"/>
              <a:t> лямки санитарные; </a:t>
            </a:r>
            <a:r>
              <a:rPr lang="ru-RU" altLang="ru-RU">
                <a:solidFill>
                  <a:srgbClr val="FFFF00"/>
                </a:solidFill>
              </a:rPr>
              <a:t>3)</a:t>
            </a:r>
            <a:r>
              <a:rPr lang="ru-RU" altLang="ru-RU"/>
              <a:t> шины Крамера; </a:t>
            </a:r>
            <a:r>
              <a:rPr lang="ru-RU" altLang="ru-RU">
                <a:solidFill>
                  <a:srgbClr val="FFFF00"/>
                </a:solidFill>
              </a:rPr>
              <a:t>4)</a:t>
            </a:r>
            <a:r>
              <a:rPr lang="ru-RU" altLang="ru-RU"/>
              <a:t> шлем для раненых в голову; </a:t>
            </a:r>
            <a:r>
              <a:rPr lang="ru-RU" altLang="ru-RU">
                <a:solidFill>
                  <a:srgbClr val="FFFF00"/>
                </a:solidFill>
              </a:rPr>
              <a:t>5)</a:t>
            </a:r>
            <a:r>
              <a:rPr lang="ru-RU" altLang="ru-RU"/>
              <a:t> знак Красного Креста на руке; </a:t>
            </a:r>
            <a:r>
              <a:rPr lang="ru-RU" altLang="ru-RU">
                <a:solidFill>
                  <a:srgbClr val="FFFF00"/>
                </a:solidFill>
              </a:rPr>
              <a:t>6)</a:t>
            </a:r>
            <a:r>
              <a:rPr lang="ru-RU" altLang="ru-RU"/>
              <a:t> уметь владеть приемами их использования, для оказания </a:t>
            </a:r>
            <a:r>
              <a:rPr lang="en-US" altLang="ru-RU"/>
              <a:t>I</a:t>
            </a:r>
            <a:r>
              <a:rPr lang="ru-RU" altLang="ru-RU"/>
              <a:t> медпомощи.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Первая медпомощь включает следующие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мероприятия:</a:t>
            </a:r>
          </a:p>
          <a:p>
            <a:r>
              <a:rPr lang="ru-RU" altLang="ru-RU" sz="2800"/>
              <a:t>тушение горяшей одежды</a:t>
            </a:r>
          </a:p>
          <a:p>
            <a:r>
              <a:rPr lang="ru-RU" altLang="ru-RU" sz="2800"/>
              <a:t>временная остановка кровотечения</a:t>
            </a:r>
          </a:p>
          <a:p>
            <a:r>
              <a:rPr lang="ru-RU" altLang="ru-RU" sz="2800"/>
              <a:t>наложение стерильной повязки</a:t>
            </a:r>
          </a:p>
          <a:p>
            <a:r>
              <a:rPr lang="ru-RU" altLang="ru-RU" sz="2800"/>
              <a:t>предупреждение или устранение асфиксии</a:t>
            </a:r>
          </a:p>
          <a:p>
            <a:r>
              <a:rPr lang="ru-RU" altLang="ru-RU" sz="2800"/>
              <a:t>иммобилизация поврежденной конечности</a:t>
            </a:r>
          </a:p>
          <a:p>
            <a:r>
              <a:rPr lang="ru-RU" altLang="ru-RU" sz="2800"/>
              <a:t>инъекция обезболивающего средства</a:t>
            </a:r>
          </a:p>
          <a:p>
            <a:r>
              <a:rPr lang="ru-RU" altLang="ru-RU" sz="2800"/>
              <a:t>дача антибиотиков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Оказание первой медпомощи в </a:t>
            </a:r>
            <a:r>
              <a:rPr lang="ru-RU" altLang="ru-RU" sz="2800">
                <a:solidFill>
                  <a:srgbClr val="FF0000"/>
                </a:solidFill>
              </a:rPr>
              <a:t>очаге ОМП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дополняется одеванием средств защиты,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вынос раненого из очага и проведение ЧСО.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ru-RU" altLang="ru-RU" sz="3200">
                <a:solidFill>
                  <a:srgbClr val="FFFF00"/>
                </a:solidFill>
              </a:rPr>
              <a:t>3. Обязанности начальника МПБ (фельдшера).  Задачи, личный состав и оснащение МПБ. Мероприятия доврачебной помощи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43195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Медицинское обеспечение батальона организует фельдшер батальона, который подчиняется командиру батальона, а по специальным вопросам выполняет указания начальника медицинской службы полка. Ему подчиняется личный состав МПБ, а по специальным вопросам его указания выполняют санинструктора рот.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Фельдшер батальона обязан знать задачу и боевой порядок батальона, место расположения и направление перемещения командного пункта батальона, пути подвоза : эвакуации, организацию связи. Он обязан руководить работой личного состава МПБ, санинструкторами рот, приданными силами и средствами усиления, лично оказывать первую медицинскую помощь и доврачебную помощь и осуществлять подготовку их к эвакуации.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00"/>
                </a:solidFill>
              </a:rPr>
              <a:t>Основные задачи МПБ: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розыск, сбор раненых и оказание им </a:t>
            </a:r>
            <a:r>
              <a:rPr lang="en-US" altLang="ru-RU" sz="2800"/>
              <a:t>I </a:t>
            </a:r>
            <a:r>
              <a:rPr lang="ru-RU" altLang="ru-RU" sz="2800"/>
              <a:t>медицинской помощи и доврачебной</a:t>
            </a:r>
            <a:r>
              <a:rPr lang="en-US" altLang="ru-RU" sz="2800"/>
              <a:t> </a:t>
            </a:r>
            <a:r>
              <a:rPr lang="ru-RU" altLang="ru-RU" sz="2800"/>
              <a:t>медицинской помощи;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организация вывоза раненых и пораженных из подразделений и очагов ОМП и подготовка их к дальнейшей эвакуации;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проведение СГ и ПЭМ среди л/с батальона;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проведение медицинской разведки в районе расположения и боевых действий батальона;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обеспечение медимуществом л/с батальона санитарных инструкторов рот.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00"/>
                </a:solidFill>
              </a:rPr>
              <a:t>План лекции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4006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Задачи и организация медицинской службы полка;	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Обязанности стрелка-санитара и санинструктора, организация их работы. Мероприятия </a:t>
            </a:r>
            <a:r>
              <a:rPr lang="en-US" altLang="ru-RU" sz="2400"/>
              <a:t>I</a:t>
            </a:r>
            <a:r>
              <a:rPr lang="ru-RU" altLang="ru-RU" sz="2400"/>
              <a:t> медицинской помощи;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Обязанности начальника МПБ (фельдшера).  Задачи, личный состав и оснащение МПБ. Мероприятия доврачебной помощи;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Задачи и организационно - штатная структура МПП. Мероприятия </a:t>
            </a:r>
            <a:r>
              <a:rPr lang="en-US" altLang="ru-RU" sz="2400"/>
              <a:t>I</a:t>
            </a:r>
            <a:r>
              <a:rPr lang="ru-RU" altLang="ru-RU" sz="2400"/>
              <a:t> врачебной помощи;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Предназначение, личный состав и оборудование функциональных подразделений, организация их работы по оказанию </a:t>
            </a:r>
            <a:r>
              <a:rPr lang="en-US" altLang="ru-RU" sz="2400"/>
              <a:t>I</a:t>
            </a:r>
            <a:r>
              <a:rPr lang="ru-RU" altLang="ru-RU" sz="2400"/>
              <a:t> врачебной помощи раненым и пораженным, подготовка их к дальнейшей эвакуации. Принципиальная схема развертывания МПП;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Медицинская документация МПП;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Понятие о маневре силами и средствами медслужбы, его цели, основные виды.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00"/>
                </a:solidFill>
              </a:rPr>
              <a:t>Штат МПБ: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Фельдшер – 1;</a:t>
            </a:r>
          </a:p>
          <a:p>
            <a:r>
              <a:rPr lang="ru-RU" altLang="ru-RU"/>
              <a:t>Санинструктор – 1;</a:t>
            </a:r>
          </a:p>
          <a:p>
            <a:r>
              <a:rPr lang="ru-RU" altLang="ru-RU"/>
              <a:t>Санитар – 2;</a:t>
            </a:r>
          </a:p>
          <a:p>
            <a:r>
              <a:rPr lang="ru-RU" altLang="ru-RU"/>
              <a:t>Водители-санитары – 4.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Всего: 8 человек.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00"/>
                </a:solidFill>
              </a:rPr>
              <a:t>Оснащение МПБ: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Комплект ПФ (полевой фельдшерский) на 80-100 человек;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Перевязочные средства;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СМВ;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Дыхательные аппараты (ДП-10, КИ-4);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Лямки санитарные;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Шлемы для раненых в голову;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Шины;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Носилки;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Техника (4 автомобиля, 1 сантранспортер, 1 УАЗ)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362950" cy="6408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Доврачебная медицинская помощь включает:</a:t>
            </a:r>
          </a:p>
          <a:p>
            <a:r>
              <a:rPr lang="ru-RU" altLang="ru-RU" sz="2800"/>
              <a:t>проверку и исправление повязок и шин;</a:t>
            </a:r>
          </a:p>
          <a:p>
            <a:r>
              <a:rPr lang="ru-RU" altLang="ru-RU" sz="2800"/>
              <a:t>Контроль наложения жгута при кровотечении;</a:t>
            </a:r>
          </a:p>
          <a:p>
            <a:r>
              <a:rPr lang="ru-RU" altLang="ru-RU" sz="2800"/>
              <a:t>повторное введение антидотов при поражении ОВ;</a:t>
            </a:r>
          </a:p>
          <a:p>
            <a:r>
              <a:rPr lang="ru-RU" altLang="ru-RU" sz="2800"/>
              <a:t>введение обезболивающих, сердечных средств, антибиотиков;</a:t>
            </a:r>
          </a:p>
          <a:p>
            <a:r>
              <a:rPr lang="ru-RU" altLang="ru-RU" sz="2800"/>
              <a:t>дача препаратов для купирования первичной реакции на облучение;</a:t>
            </a:r>
          </a:p>
          <a:p>
            <a:r>
              <a:rPr lang="ru-RU" altLang="ru-RU" sz="2800"/>
              <a:t>проведение искусственной вентиляции легких, дача кислорода;</a:t>
            </a:r>
          </a:p>
          <a:p>
            <a:r>
              <a:rPr lang="ru-RU" altLang="ru-RU" sz="2800"/>
              <a:t>обогревание раненых, дача горячего чая;</a:t>
            </a:r>
          </a:p>
          <a:p>
            <a:r>
              <a:rPr lang="ru-RU" altLang="ru-RU" sz="2800"/>
              <a:t>проведение частичной санитарной обработки.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solidFill>
                  <a:srgbClr val="FFFF00"/>
                </a:solidFill>
              </a:rPr>
              <a:t>4. Задачи и организационно - штатная структура МПП. Мероприятия </a:t>
            </a:r>
            <a:r>
              <a:rPr lang="en-US" altLang="ru-RU" sz="3600">
                <a:solidFill>
                  <a:srgbClr val="FFFF00"/>
                </a:solidFill>
              </a:rPr>
              <a:t>I</a:t>
            </a:r>
            <a:r>
              <a:rPr lang="ru-RU" altLang="ru-RU" sz="3600">
                <a:solidFill>
                  <a:srgbClr val="FFFF00"/>
                </a:solidFill>
              </a:rPr>
              <a:t> врачебной помощи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Основным подразделением медицинской службы полка является </a:t>
            </a:r>
            <a:r>
              <a:rPr lang="ru-RU" altLang="ru-RU">
                <a:solidFill>
                  <a:srgbClr val="FF0000"/>
                </a:solidFill>
              </a:rPr>
              <a:t>медицинский пункт полка</a:t>
            </a:r>
            <a:r>
              <a:rPr lang="ru-RU" altLang="ru-RU"/>
              <a:t>. Его работа определяется условиями боевой, тыловой и медицинской обстановки, количеством и структурой, поступающих на него раненых и пораженных.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13788" cy="640873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На МПП в боевых условиях возлагаются следующие задачи: 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ru-RU" altLang="ru-RU" sz="2800"/>
              <a:t>участие в сборе, оказании </a:t>
            </a:r>
            <a:r>
              <a:rPr lang="en-US" altLang="ru-RU" sz="2800"/>
              <a:t>I </a:t>
            </a:r>
            <a:r>
              <a:rPr lang="ru-RU" altLang="ru-RU" sz="2800"/>
              <a:t>медицинской помощи, выносе раненых с поля боя;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ru-RU" altLang="ru-RU" sz="2800"/>
              <a:t>эвакуация раненых на МПП;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ru-RU" altLang="ru-RU" sz="2800"/>
              <a:t>прием    раненых    и    пораженных,    дозиметрический    контроль,    регистрация,</a:t>
            </a:r>
            <a:br>
              <a:rPr lang="ru-RU" altLang="ru-RU" sz="2800"/>
            </a:br>
            <a:r>
              <a:rPr lang="ru-RU" altLang="ru-RU" sz="2800"/>
              <a:t>медицинская сортировка;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ru-RU" altLang="ru-RU" sz="2800"/>
              <a:t>ЧСО;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ru-RU" altLang="ru-RU" sz="2800"/>
              <a:t>оказание доврачебной и </a:t>
            </a:r>
            <a:r>
              <a:rPr lang="en-US" altLang="ru-RU" sz="2800">
                <a:cs typeface="Arial" panose="020B0604020202020204" pitchFamily="34" charset="0"/>
              </a:rPr>
              <a:t>I</a:t>
            </a:r>
            <a:r>
              <a:rPr lang="ru-RU" altLang="ru-RU" sz="2800"/>
              <a:t> врачебной помощи;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ru-RU" altLang="ru-RU" sz="2800"/>
              <a:t>подготовка раненых к дальнейшей эвакуации и амбулаторное лечение легкораненых</a:t>
            </a:r>
            <a:br>
              <a:rPr lang="ru-RU" altLang="ru-RU" sz="2800"/>
            </a:br>
            <a:r>
              <a:rPr lang="ru-RU" altLang="ru-RU" sz="2800"/>
              <a:t>со сроком излечения до 3-5 суток;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40873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 startAt="7"/>
            </a:pPr>
            <a:r>
              <a:rPr lang="ru-RU" altLang="ru-RU" sz="2800"/>
              <a:t>временная изоляция инфекционных больных;</a:t>
            </a:r>
          </a:p>
          <a:p>
            <a:pPr marL="533400" indent="-533400">
              <a:buFont typeface="Wingdings" panose="05000000000000000000" pitchFamily="2" charset="2"/>
              <a:buAutoNum type="arabicPeriod" startAt="7"/>
            </a:pPr>
            <a:r>
              <a:rPr lang="ru-RU" altLang="ru-RU" sz="2800"/>
              <a:t>усиление МПБ средствами сбора и эвакуации раненых;</a:t>
            </a:r>
          </a:p>
          <a:p>
            <a:pPr marL="533400" indent="-533400">
              <a:buFont typeface="Wingdings" panose="05000000000000000000" pitchFamily="2" charset="2"/>
              <a:buAutoNum type="arabicPeriod" startAt="7"/>
            </a:pPr>
            <a:r>
              <a:rPr lang="ru-RU" altLang="ru-RU" sz="2800"/>
              <a:t>проведение медицинской разведки в районе расположения и в полосе боевых действий полка;</a:t>
            </a:r>
          </a:p>
          <a:p>
            <a:pPr marL="533400" indent="-533400">
              <a:buFont typeface="Wingdings" panose="05000000000000000000" pitchFamily="2" charset="2"/>
              <a:buAutoNum type="arabicPeriod" startAt="7"/>
            </a:pPr>
            <a:r>
              <a:rPr lang="ru-RU" altLang="ru-RU" sz="2800"/>
              <a:t>проведение санитарно-гигиенических и противоэпидемических мероприятий;</a:t>
            </a:r>
          </a:p>
          <a:p>
            <a:pPr marL="533400" indent="-533400">
              <a:buFont typeface="Wingdings" panose="05000000000000000000" pitchFamily="2" charset="2"/>
              <a:buAutoNum type="arabicPeriod" startAt="7"/>
            </a:pPr>
            <a:r>
              <a:rPr lang="ru-RU" altLang="ru-RU" sz="2800"/>
              <a:t>проведение специальных мероприятий по защите личного состава полка от ОМП;</a:t>
            </a:r>
          </a:p>
          <a:p>
            <a:pPr marL="533400" indent="-533400">
              <a:buFont typeface="Wingdings" panose="05000000000000000000" pitchFamily="2" charset="2"/>
              <a:buAutoNum type="arabicPeriod" startAt="7"/>
            </a:pPr>
            <a:r>
              <a:rPr lang="ru-RU" altLang="ru-RU" sz="2800"/>
              <a:t>обеспечение медимуществом личного состава и медподразделений полка;</a:t>
            </a:r>
          </a:p>
          <a:p>
            <a:pPr marL="533400" indent="-533400">
              <a:buFont typeface="Wingdings" panose="05000000000000000000" pitchFamily="2" charset="2"/>
              <a:buAutoNum type="arabicPeriod" startAt="7"/>
            </a:pPr>
            <a:r>
              <a:rPr lang="ru-RU" altLang="ru-RU" sz="2800"/>
              <a:t>проведение военно-медицинской подготовки личного состава полка.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00"/>
                </a:solidFill>
              </a:rPr>
              <a:t>Штат МПП: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Врач – 4;</a:t>
            </a:r>
          </a:p>
          <a:p>
            <a:pPr>
              <a:lnSpc>
                <a:spcPct val="90000"/>
              </a:lnSpc>
            </a:pPr>
            <a:r>
              <a:rPr lang="ru-RU" altLang="ru-RU"/>
              <a:t>Фельдшер – 4;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Медсестра – 2;</a:t>
            </a:r>
          </a:p>
          <a:p>
            <a:pPr>
              <a:lnSpc>
                <a:spcPct val="90000"/>
              </a:lnSpc>
            </a:pPr>
            <a:r>
              <a:rPr lang="ru-RU" altLang="ru-RU"/>
              <a:t>Санинструктор – 5;</a:t>
            </a:r>
          </a:p>
          <a:p>
            <a:pPr>
              <a:lnSpc>
                <a:spcPct val="90000"/>
              </a:lnSpc>
            </a:pPr>
            <a:r>
              <a:rPr lang="ru-RU" altLang="ru-RU"/>
              <a:t>Санитар – 8;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Водитель-санитар;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Повар – 1;</a:t>
            </a:r>
          </a:p>
          <a:p>
            <a:pPr>
              <a:lnSpc>
                <a:spcPct val="90000"/>
              </a:lnSpc>
            </a:pPr>
            <a:r>
              <a:rPr lang="ru-RU" altLang="ru-RU"/>
              <a:t>Радиотелеграфист – 1;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Всего 34 человек.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00"/>
                </a:solidFill>
              </a:rPr>
              <a:t>Оснащение: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altLang="ru-RU"/>
              <a:t>Грузовой транспорт;</a:t>
            </a:r>
          </a:p>
          <a:p>
            <a:r>
              <a:rPr lang="ru-RU" altLang="ru-RU"/>
              <a:t>Автоперевязочная (АП-2);</a:t>
            </a:r>
          </a:p>
          <a:p>
            <a:r>
              <a:rPr lang="ru-RU" altLang="ru-RU"/>
              <a:t>Сан автомобили (УАЗ 452 А);</a:t>
            </a:r>
          </a:p>
          <a:p>
            <a:r>
              <a:rPr lang="ru-RU" altLang="ru-RU"/>
              <a:t>Сан транспортеры;</a:t>
            </a:r>
          </a:p>
          <a:p>
            <a:r>
              <a:rPr lang="ru-RU" altLang="ru-RU"/>
              <a:t>Кухня-прицеп;</a:t>
            </a:r>
          </a:p>
          <a:p>
            <a:r>
              <a:rPr lang="ru-RU" altLang="ru-RU"/>
              <a:t>Автоприцепы, радиостанции;</a:t>
            </a:r>
          </a:p>
          <a:p>
            <a:r>
              <a:rPr lang="ru-RU" altLang="ru-RU"/>
              <a:t>Палатки (УСТ, лагерные)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087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Возглавляет МПП – начальник МПП;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Врач МПП, который подчиняется начальнику медслужбы полка, отвечает за работу МПП.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По срочности выполнения мероприятия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первой врачебной помощи делятся на две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группы: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>
                <a:solidFill>
                  <a:srgbClr val="FF0000"/>
                </a:solidFill>
              </a:rPr>
              <a:t>Неотложные мероприятия</a:t>
            </a:r>
            <a:r>
              <a:rPr lang="ru-RU" altLang="ru-RU" sz="2800"/>
              <a:t> - обязательные по жизненным показаниям, иначе раненый</a:t>
            </a:r>
            <a:br>
              <a:rPr lang="ru-RU" altLang="ru-RU" sz="2800"/>
            </a:br>
            <a:r>
              <a:rPr lang="ru-RU" altLang="ru-RU" sz="2800"/>
              <a:t>может погибнуть.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Включают: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800"/>
              <a:t>остановку наружного кровотечения, (прошиванием сосуда или наложением зажима</a:t>
            </a:r>
            <a:br>
              <a:rPr lang="ru-RU" altLang="ru-RU" sz="2800"/>
            </a:br>
            <a:r>
              <a:rPr lang="ru-RU" altLang="ru-RU" sz="2800"/>
              <a:t>на кровоточащий сосуд, тампонада раны, контроль ранее наложенного жгута);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800"/>
              <a:t>устранение асфиксии путем наложения трахеостомы или фиксации языка;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800"/>
              <a:t>наложение герметической повязки при открытом пневмотораксе и пункция плевры при клапанном пневмотораксе;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00"/>
                </a:solidFill>
              </a:rPr>
              <a:t>1. Задачи и организация медицинской службы полка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Медицинская служба мотострелкового (танкового) полка, входящего в состав дивизии является составной частью войсковой медицинской службы. Силы и средства медицинской службы полка действуют непосредственно в боевых порядках полка, осуществляя медицинское обеспечение личного состава.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altLang="ru-RU"/>
              <a:t>исправление недостатков транспортной иммобилизации, угрожающих развитием</a:t>
            </a:r>
            <a:br>
              <a:rPr lang="ru-RU" altLang="ru-RU"/>
            </a:br>
            <a:r>
              <a:rPr lang="ru-RU" altLang="ru-RU"/>
              <a:t>шока;</a:t>
            </a:r>
          </a:p>
          <a:p>
            <a:r>
              <a:rPr lang="ru-RU" altLang="ru-RU"/>
              <a:t>проведение противошоковых мероприятий (переливание кровезаменителей и крови,</a:t>
            </a:r>
            <a:br>
              <a:rPr lang="ru-RU" altLang="ru-RU"/>
            </a:br>
            <a:r>
              <a:rPr lang="ru-RU" altLang="ru-RU"/>
              <a:t>проведение новокаиновых блокад, введение наркотических обезболивающих средств);</a:t>
            </a:r>
          </a:p>
          <a:p>
            <a:r>
              <a:rPr lang="ru-RU" altLang="ru-RU"/>
              <a:t>отсечение нежизнеспособных конечностей, висящих на лоскуте;</a:t>
            </a:r>
          </a:p>
          <a:p>
            <a:r>
              <a:rPr lang="ru-RU" altLang="ru-RU"/>
              <a:t>катетеризация или пункция мочевого пузыря при задержке мочевыделения;</a:t>
            </a:r>
          </a:p>
          <a:p>
            <a:r>
              <a:rPr lang="ru-RU" altLang="ru-RU"/>
              <a:t>введение раненым антибиотиков и противостолбнячной сыворотки.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 startAt="2"/>
            </a:pPr>
            <a:r>
              <a:rPr lang="ru-RU" altLang="ru-RU" sz="2800">
                <a:solidFill>
                  <a:srgbClr val="FF0000"/>
                </a:solidFill>
              </a:rPr>
              <a:t>Отсроченные мероприятия</a:t>
            </a:r>
            <a:r>
              <a:rPr lang="ru-RU" altLang="ru-RU" sz="2800"/>
              <a:t>, которые могут быть оказаны раненому на следующем</a:t>
            </a:r>
            <a:br>
              <a:rPr lang="ru-RU" altLang="ru-RU" sz="2800"/>
            </a:br>
            <a:r>
              <a:rPr lang="ru-RU" altLang="ru-RU" sz="2800"/>
              <a:t>этапе медэвакуации без риска для жизни. Сокращение объема первой врачебной</a:t>
            </a:r>
            <a:br>
              <a:rPr lang="ru-RU" altLang="ru-RU" sz="2800"/>
            </a:br>
            <a:r>
              <a:rPr lang="ru-RU" altLang="ru-RU" sz="2800"/>
              <a:t>помощи осуществляется за счет отказа от мероприятий второй группы.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Включают: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800"/>
              <a:t>устранение    недостатков    наложения    повязок,    исправление    транспортной иммобилизации при отсутствии угрозы развития шока;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800"/>
              <a:t>проведение новокаиновых блокад при повреждениях вне угрозы шока;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800"/>
              <a:t>введение антибиотиков в окружность раны;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800"/>
              <a:t>назначение  симптоматических средств  при  состояниях  не  угрожающих  жизни раненого.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/>
          <a:lstStyle/>
          <a:p>
            <a:r>
              <a:rPr lang="ru-RU" altLang="ru-RU" sz="3200">
                <a:solidFill>
                  <a:srgbClr val="FFFF00"/>
                </a:solidFill>
              </a:rPr>
              <a:t>5. Предназначение, личный состав и оборудование функциональных подразделений, организация их работы по оказанию </a:t>
            </a:r>
            <a:r>
              <a:rPr lang="en-US" altLang="ru-RU" sz="3200">
                <a:solidFill>
                  <a:srgbClr val="FFFF00"/>
                </a:solidFill>
              </a:rPr>
              <a:t>I</a:t>
            </a:r>
            <a:r>
              <a:rPr lang="ru-RU" altLang="ru-RU" sz="3200">
                <a:solidFill>
                  <a:srgbClr val="FFFF00"/>
                </a:solidFill>
              </a:rPr>
              <a:t> врачебной помощи раненым и пораженным, подготовка их к дальнейшей эвакуации. Принципиальная схема развертывания МПП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60800"/>
            <a:ext cx="8229600" cy="27368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Район развертывания МПП утверждается командиром полка по докладу начальника медицинской службы полка.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Конкретное место развертывания определяется начальником МПП.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При выборе площадки размером 100x100м руководствуются необходимостью доставки раненых на МПП не позднее 3-4 часов с момента ранения.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Медицинский пункт полка должен быть готов к приему раненых не позднее 15 мин. после прибытия, для этого должны быть развернуты сортировочно-эвакуационное отделение и автоперевязочная. Полная готовность к работе всех подразделений МПП через 30 мин- летом и 50 мин- зимой.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S25C-4100217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Схема развертывания МПП</a:t>
            </a:r>
            <a:r>
              <a:rPr lang="ru-RU" altLang="ru-RU" sz="2800"/>
              <a:t> не является постоянной и может меняться в зависимости от конкретной обстановки. Однако во всех случаях развертываются следующие функциональные подразделения: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1. </a:t>
            </a:r>
            <a:r>
              <a:rPr lang="ru-RU" altLang="ru-RU" sz="2800">
                <a:solidFill>
                  <a:srgbClr val="FF0000"/>
                </a:solidFill>
              </a:rPr>
              <a:t>сортировочно-эвакуационное    отделение</a:t>
            </a:r>
            <a:r>
              <a:rPr lang="ru-RU" altLang="ru-RU" sz="2800"/>
              <a:t>    в    составе    </a:t>
            </a:r>
          </a:p>
          <a:p>
            <a:r>
              <a:rPr lang="ru-RU" altLang="ru-RU" sz="2800"/>
              <a:t>сортировочного поста, сортировочной площадки;</a:t>
            </a:r>
          </a:p>
          <a:p>
            <a:r>
              <a:rPr lang="ru-RU" altLang="ru-RU" sz="2800"/>
              <a:t>приемно-сортировочной палатки, эвакуационной;</a:t>
            </a:r>
          </a:p>
          <a:p>
            <a:r>
              <a:rPr lang="ru-RU" altLang="ru-RU" sz="2800"/>
              <a:t>площадки частичной специальной обработки;</a:t>
            </a:r>
          </a:p>
          <a:p>
            <a:r>
              <a:rPr lang="ru-RU" altLang="ru-RU" sz="2800"/>
              <a:t>Перевязочная;</a:t>
            </a:r>
          </a:p>
          <a:p>
            <a:r>
              <a:rPr lang="ru-RU" altLang="ru-RU" sz="2800"/>
              <a:t>Изолятор;</a:t>
            </a:r>
          </a:p>
          <a:p>
            <a:r>
              <a:rPr lang="ru-RU" altLang="ru-RU" sz="2800"/>
              <a:t>Аптека;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0000"/>
                </a:solidFill>
              </a:rPr>
              <a:t>Сортировочно-эвакуационное отделение</a:t>
            </a:r>
            <a:r>
              <a:rPr lang="ru-RU" altLang="ru-RU"/>
              <a:t> предназначено для приема раненых и пораженных, их регистрации, медицинской сортировки, ЧСО, оказания доврачебной, первой врачебной помощи и подготовки к дальнейшей эвакуации.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CCFF"/>
                </a:solidFill>
              </a:rPr>
              <a:t>Сортировочный пост (СП)</a:t>
            </a:r>
            <a:r>
              <a:rPr lang="ru-RU" altLang="ru-RU"/>
              <a:t> предназначен для:</a:t>
            </a:r>
          </a:p>
          <a:p>
            <a:pPr>
              <a:lnSpc>
                <a:spcPct val="90000"/>
              </a:lnSpc>
            </a:pPr>
            <a:r>
              <a:rPr lang="ru-RU" altLang="ru-RU"/>
              <a:t>встречи прибывающих раненых и пораженных;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выделения из них опасных для окружающих;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наблюдения за воздушной, радиационной и химической обстановкой; </a:t>
            </a:r>
          </a:p>
          <a:p>
            <a:pPr>
              <a:lnSpc>
                <a:spcPct val="90000"/>
              </a:lnSpc>
            </a:pPr>
            <a:r>
              <a:rPr lang="ru-RU" altLang="ru-RU"/>
              <a:t>оповещения л/с.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FF00"/>
                </a:solidFill>
              </a:rPr>
              <a:t>Оборудуется:</a:t>
            </a:r>
            <a:r>
              <a:rPr lang="ru-RU" altLang="ru-RU"/>
              <a:t> грибком для защиты от дождя,«таблицей подачи звуковых сигналов», средствами их подачи (гильза, телефон), фонарем для работы в ночное время. СП обозначается флагом "Красного Креста", перед ним устанавливается шлагбаум для регулирования въезда транспорта с ранеными.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FF00"/>
                </a:solidFill>
              </a:rPr>
              <a:t>Работает:</a:t>
            </a:r>
            <a:r>
              <a:rPr lang="ru-RU" altLang="ru-RU"/>
              <a:t> санинструктор-дозиметрист. Его оснащение: противогаз, ОЗК, рентгенометр, радиометр (ДП-5А), прибор ПХР-МВ (прибор химической разведки – медицинский ветеринарный).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CCFF"/>
                </a:solidFill>
              </a:rPr>
              <a:t>Сортировочная площадка (СПл)</a:t>
            </a:r>
            <a:r>
              <a:rPr lang="ru-RU" altLang="ru-RU"/>
              <a:t> предназначена для выгрузки раненых, временного размещения и распределения их по функциональным подразделениям. На ней проводится медицинская сортировка, регистрация и оказание медицинской помощи.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FF00"/>
                </a:solidFill>
              </a:rPr>
              <a:t>Оборудуется:</a:t>
            </a:r>
            <a:r>
              <a:rPr lang="ru-RU" altLang="ru-RU"/>
              <a:t> подставками для носилок, скамейками, переносными столиками для медикаментов, имеется обменный фонд носилок, ящики для сбора оружия к др. имущество.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Работают:</a:t>
            </a:r>
            <a:r>
              <a:rPr lang="ru-RU" altLang="ru-RU" sz="2800"/>
              <a:t> врач (начальник МПП), два фельдшера, два регистратора, два санитара - носильщика.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rgbClr val="FFCCFF"/>
                </a:solidFill>
              </a:rPr>
              <a:t>Приемно-сортировочная палатка (ПСПал):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предназначена для размещения, приема, регистрации, медсортировки, оказания доврачебной и первой врачебной помощи, хозяйственного обслуживания и ухода за ранеными.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Оборудование:</a:t>
            </a:r>
            <a:r>
              <a:rPr lang="ru-RU" altLang="ru-RU" sz="2800"/>
              <a:t> стол для регистрации, медикаментов, питания, станки для носилок (</a:t>
            </a:r>
            <a:r>
              <a:rPr lang="ru-RU" altLang="ru-RU" sz="2800">
                <a:solidFill>
                  <a:srgbClr val="FFCCFF"/>
                </a:solidFill>
              </a:rPr>
              <a:t>СП</a:t>
            </a:r>
            <a:r>
              <a:rPr lang="ru-RU" altLang="ru-RU" sz="2800"/>
              <a:t> -6), скамейками, осветительными приборами, умывальником, ящиком для оружия.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Имеются комплекты: Б-1, Б-2, Б-3, В-2, В-3, ЛУЧ. кислородная и дыхательная аппаратура, сортировочные марки, учетно-отчетная документация.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0873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0000"/>
                </a:solidFill>
              </a:rPr>
              <a:t>На медицинскую службу полка возлагаются задачи: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/>
              <a:t>Розыск, сбор, вынос (вывоз) раненых и пораженных с поля боя и очагов ОМП;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/>
              <a:t>Эвакуация раненых и пораженных из подразделений (батальонов, рот) полка на МПП;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/>
              <a:t>Медицинская сортировка раненых и пораженных, своевременное оказание им доврачебной и </a:t>
            </a:r>
            <a:r>
              <a:rPr lang="en-US" altLang="ru-RU" sz="2800"/>
              <a:t>I</a:t>
            </a:r>
            <a:r>
              <a:rPr lang="ru-RU" altLang="ru-RU" sz="2800"/>
              <a:t> врачебной помощи;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/>
              <a:t>Лечение  легкораненых   со   сроком   выздоровления   3-5  дней   и   подготовка  к</a:t>
            </a:r>
            <a:br>
              <a:rPr lang="ru-RU" altLang="ru-RU" sz="2800"/>
            </a:br>
            <a:r>
              <a:rPr lang="ru-RU" altLang="ru-RU" sz="2800"/>
              <a:t>дальнейшей эвакуации в ОМедБ (ОМО) остальных раненых и пораженных;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В приемно-сортировочной постоянно </a:t>
            </a:r>
            <a:r>
              <a:rPr lang="ru-RU" altLang="ru-RU" sz="2800">
                <a:solidFill>
                  <a:srgbClr val="FFFF00"/>
                </a:solidFill>
              </a:rPr>
              <a:t>работает</a:t>
            </a:r>
            <a:r>
              <a:rPr lang="ru-RU" altLang="ru-RU" sz="2800" u="sng"/>
              <a:t> </a:t>
            </a:r>
            <a:r>
              <a:rPr lang="ru-RU" altLang="ru-RU" sz="2800"/>
              <a:t>санитарный инструктор, здесь также находится сама сортировочная бригада, после завершения работы на сортировочной площадке.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rgbClr val="FFCCFF"/>
                </a:solidFill>
              </a:rPr>
              <a:t>Эвакуационная</a:t>
            </a:r>
            <a:r>
              <a:rPr lang="ru-RU" altLang="ru-RU" sz="2800"/>
              <a:t> развертывается в приспособленных помещениях в летнее время на открытой площадке. </a:t>
            </a:r>
            <a:r>
              <a:rPr lang="ru-RU" altLang="ru-RU" sz="2800">
                <a:solidFill>
                  <a:srgbClr val="FFFF00"/>
                </a:solidFill>
              </a:rPr>
              <a:t>Оборудуется</a:t>
            </a:r>
            <a:r>
              <a:rPr lang="ru-RU" altLang="ru-RU" sz="2800"/>
              <a:t> станками для носилок, нарами, столами для питания, медикаментов и перевязочных средств.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Эвакуационная </a:t>
            </a:r>
            <a:r>
              <a:rPr lang="ru-RU" altLang="ru-RU" sz="2800">
                <a:solidFill>
                  <a:srgbClr val="FFFF00"/>
                </a:solidFill>
              </a:rPr>
              <a:t>предназначена</a:t>
            </a:r>
            <a:r>
              <a:rPr lang="ru-RU" altLang="ru-RU" sz="2800"/>
              <a:t> для временного размещения раненых, оказания медпомощи по показаниям, питания и ухода за ранеными. </a:t>
            </a:r>
            <a:r>
              <a:rPr lang="ru-RU" altLang="ru-RU" sz="2800">
                <a:solidFill>
                  <a:srgbClr val="FFFF00"/>
                </a:solidFill>
              </a:rPr>
              <a:t>Работают</a:t>
            </a:r>
            <a:r>
              <a:rPr lang="ru-RU" altLang="ru-RU" sz="2800"/>
              <a:t> фельдшер и 2 санитара носильщика из числа легкораненых.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CCFF"/>
                </a:solidFill>
              </a:rPr>
              <a:t>Площадка частичной специальной обработки (ПЧСО)</a:t>
            </a:r>
            <a:r>
              <a:rPr lang="ru-RU" altLang="ru-RU"/>
              <a:t> развертывается на удалении от других функциональных подразделений, с подветренной стороны, рядом с водоисточником. ПЧСО обозначается пикетажем, шнурами и разделяется на чистую и грязную половины.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FF00"/>
                </a:solidFill>
              </a:rPr>
              <a:t>Оснащение:</a:t>
            </a:r>
            <a:r>
              <a:rPr lang="ru-RU" altLang="ru-RU"/>
              <a:t> подставки для носилок, мешки для зараженного обмундирования, средства для вытряхивания обмундирования (вешалка, веники, щетки), стол с дегазирующими растворами, умывальники.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FF00"/>
                </a:solidFill>
              </a:rPr>
              <a:t>Работают</a:t>
            </a:r>
            <a:r>
              <a:rPr lang="ru-RU" altLang="ru-RU"/>
              <a:t> на ПЧСО санинструктор - дезинфектор, 2 санитара из числа легкораненых.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CCFF"/>
                </a:solidFill>
              </a:rPr>
              <a:t>Перевязочная</a:t>
            </a:r>
            <a:r>
              <a:rPr lang="ru-RU" altLang="ru-RU"/>
              <a:t> предназначена для оказания неотложных мероприятий первой врачебной помощи. Она развертывается в палатке, убежище, подвале, автоперевязочной. В перевязочной </a:t>
            </a:r>
            <a:r>
              <a:rPr lang="ru-RU" altLang="ru-RU">
                <a:solidFill>
                  <a:srgbClr val="FFFF00"/>
                </a:solidFill>
              </a:rPr>
              <a:t>оборудуются</a:t>
            </a:r>
            <a:r>
              <a:rPr lang="ru-RU" altLang="ru-RU"/>
              <a:t> два перевязочных стола, стола для стерильных ампулярных медикаментов и растворов, для инструментов, перевязочного материала и стол для регистратора, умывальник, тазы, стерилизатор, дых аппаратура и т.п.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FF00"/>
                </a:solidFill>
              </a:rPr>
              <a:t>Работают:</a:t>
            </a:r>
            <a:r>
              <a:rPr lang="ru-RU" altLang="ru-RU"/>
              <a:t> врач МПП, врач-стоматолог, фельдшер, медсестра, санитар.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CCFF"/>
                </a:solidFill>
              </a:rPr>
              <a:t>Автоперевязочная (АП-2)</a:t>
            </a:r>
            <a:r>
              <a:rPr lang="ru-RU" altLang="ru-RU"/>
              <a:t> предназначена для оказания доврачебной и первой врачебной помощи 100-120 раненым в сутки и может быть </a:t>
            </a:r>
            <a:r>
              <a:rPr lang="ru-RU" altLang="ru-RU">
                <a:solidFill>
                  <a:srgbClr val="FFFF00"/>
                </a:solidFill>
              </a:rPr>
              <a:t>использована</a:t>
            </a:r>
            <a:r>
              <a:rPr lang="ru-RU" altLang="ru-RU"/>
              <a:t> в качестве:</a:t>
            </a:r>
          </a:p>
          <a:p>
            <a:pPr>
              <a:lnSpc>
                <a:spcPct val="90000"/>
              </a:lnSpc>
            </a:pPr>
            <a:r>
              <a:rPr lang="ru-RU" altLang="ru-RU"/>
              <a:t>функционального подразделения в составе МПП;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для обеспечения непрерывности и своевременности в  оказании медпомощи;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для усиления батальона при действии его на отдельном участке или направлении;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в качестве медпункта переправы, при форсировании рек;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временный медпункт при совершении полком марша;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АП размещается на базе автомобиля ГАЗ-66 и оборудуется специальным кузовом-фургоном, где находится перевязочный стол, шкафы для инструментов, медикаментов, систем подогрева воды, умывальник, система для О</a:t>
            </a:r>
            <a:r>
              <a:rPr lang="ru-RU" altLang="ru-RU" sz="2400"/>
              <a:t>2</a:t>
            </a:r>
            <a:r>
              <a:rPr lang="ru-RU" altLang="ru-RU" sz="2800"/>
              <a:t> </a:t>
            </a:r>
            <a:r>
              <a:rPr lang="ru-RU" altLang="ru-RU"/>
              <a:t>терапии. Имеется отопление, электростанция, фильтро-вентиляционное установка. Развертывается в виде предперевязочной и эвакуационной в каркасных палатках за 30-40 минут.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FF00"/>
                </a:solidFill>
              </a:rPr>
              <a:t>Работают:</a:t>
            </a:r>
            <a:r>
              <a:rPr lang="ru-RU" altLang="ru-RU"/>
              <a:t> врач, фельдшер, медсестра, водитель-санитар.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CCFF"/>
                </a:solidFill>
              </a:rPr>
              <a:t>Изолятор</a:t>
            </a:r>
            <a:r>
              <a:rPr lang="ru-RU" altLang="ru-RU"/>
              <a:t> – предназначен для временного размещения инфекционных больных, развертывается в лагерных палатках на 2 вида инфекции (воздушно-капельный, кишечный); </a:t>
            </a:r>
            <a:r>
              <a:rPr lang="ru-RU" altLang="ru-RU">
                <a:solidFill>
                  <a:srgbClr val="FFFF00"/>
                </a:solidFill>
              </a:rPr>
              <a:t>Оборудуется:</a:t>
            </a:r>
            <a:r>
              <a:rPr lang="ru-RU" altLang="ru-RU"/>
              <a:t> подставками для носилок, дезсредствами, спец комплектами медимущества. Работают: санинструктор, на каждого инфекционного больного заполняется карточка эпидемиологического обследования инфекционного заболевания (форма 23).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CCFF"/>
                </a:solidFill>
              </a:rPr>
              <a:t>Аптека</a:t>
            </a:r>
            <a:r>
              <a:rPr lang="ru-RU" altLang="ru-RU"/>
              <a:t> – предназначена для приема, хранения и выдачи медимущества, а также приготовленных простейших лекарственных средств и растворов.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Медсортировка в МПП проводится во всех подразделениях, начиная с сортировочного поста. Результаты медсортировки фиксируются цветными сортировочными марками и записями в первичной медкарточке.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FF00"/>
                </a:solidFill>
              </a:rPr>
              <a:t>Раненые распространяются на группы: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/>
              <a:t>Представляющие опасность для окружающих: с заражением РВ свыше 50 МР/час, стойкими ОВ и инфекционные больные;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/>
              <a:t>Нуждающиеся в неотложных мероприятиях первой врачебной помощи;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/>
              <a:t>Нуждающиеся в медпомощи в приемно-сортировочной или перевязочной палатках во 2-ю очередь;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/>
              <a:t>Ненуждающиеся в медпомощи на МПП, легкоранение или транзитные;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/>
              <a:t>Нуждающиеся в уходе (агонирующие).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ru-RU" altLang="ru-RU">
                <a:solidFill>
                  <a:srgbClr val="FFFF00"/>
                </a:solidFill>
              </a:rPr>
              <a:t>6. Мед документация МПП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На МПП в военное время ведутся следующие учётно-отчётные документы: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>
                <a:solidFill>
                  <a:srgbClr val="FF0000"/>
                </a:solidFill>
              </a:rPr>
              <a:t>Индивидуального учёта: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ru-RU" altLang="ru-RU">
                <a:solidFill>
                  <a:srgbClr val="FFCCFF"/>
                </a:solidFill>
              </a:rPr>
              <a:t>Первичная медицинская карточка</a:t>
            </a:r>
            <a:r>
              <a:rPr lang="ru-RU" altLang="ru-RU"/>
              <a:t> (форма 100) – заполняется начиная с МПП, может впервые заполняться в ОМедБ, или раненый эвакуируется непосредственно в ОМедБ и обеспечивает преемственность и последовательность в оказании медпомощи. Является юридическим документом, свидетельствующим о поражении и даёт право на эвакуацию раненого в тыл,  сопровождая его до исхода лечения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990600" lvl="1" indent="-533400">
              <a:buFont typeface="Wingdings" panose="05000000000000000000" pitchFamily="2" charset="2"/>
              <a:buBlip>
                <a:blip r:embed="rId2"/>
              </a:buBlip>
            </a:pPr>
            <a:r>
              <a:rPr lang="ru-RU" altLang="ru-RU">
                <a:solidFill>
                  <a:srgbClr val="FFCCFF"/>
                </a:solidFill>
              </a:rPr>
              <a:t>Карта эпидемиологического обследования инфекционного заболевания</a:t>
            </a:r>
            <a:r>
              <a:rPr lang="ru-RU" altLang="ru-RU"/>
              <a:t> (форма 23) – заполняется в случае выявления первичного инфекционного заболевания;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ru-RU" altLang="ru-RU">
                <a:solidFill>
                  <a:srgbClr val="FF0000"/>
                </a:solidFill>
              </a:rPr>
              <a:t>Группового учёта:</a:t>
            </a:r>
          </a:p>
          <a:p>
            <a:pPr marL="990600" lvl="1" indent="-533400">
              <a:buFont typeface="Wingdings" panose="05000000000000000000" pitchFamily="2" charset="2"/>
              <a:buBlip>
                <a:blip r:embed="rId2"/>
              </a:buBlip>
            </a:pPr>
            <a:r>
              <a:rPr lang="ru-RU" altLang="ru-RU">
                <a:solidFill>
                  <a:srgbClr val="FFCCFF"/>
                </a:solidFill>
              </a:rPr>
              <a:t>Книга учёта раненых и поражённых</a:t>
            </a:r>
            <a:r>
              <a:rPr lang="ru-RU" altLang="ru-RU"/>
              <a:t> – предназначена для регистрации всех поступающих на МПП;</a:t>
            </a:r>
          </a:p>
          <a:p>
            <a:pPr marL="990600" lvl="1" indent="-533400">
              <a:buFont typeface="Wingdings" panose="05000000000000000000" pitchFamily="2" charset="2"/>
              <a:buBlip>
                <a:blip r:embed="rId2"/>
              </a:buBlip>
            </a:pPr>
            <a:r>
              <a:rPr lang="ru-RU" altLang="ru-RU">
                <a:solidFill>
                  <a:srgbClr val="FFCCFF"/>
                </a:solidFill>
              </a:rPr>
              <a:t>Журнал учёта переливания крови, кровезаменителей</a:t>
            </a:r>
            <a:r>
              <a:rPr lang="ru-RU" altLang="ru-RU"/>
              <a:t> – ведется в перевязочной;</a:t>
            </a:r>
          </a:p>
          <a:p>
            <a:pPr marL="990600" lvl="1" indent="-533400">
              <a:buFont typeface="Wingdings" panose="05000000000000000000" pitchFamily="2" charset="2"/>
              <a:buBlip>
                <a:blip r:embed="rId2"/>
              </a:buBlip>
            </a:pPr>
            <a:r>
              <a:rPr lang="ru-RU" altLang="ru-RU">
                <a:solidFill>
                  <a:srgbClr val="FFCCFF"/>
                </a:solidFill>
              </a:rPr>
              <a:t>Журнал работы врача-травматолога</a:t>
            </a:r>
            <a:r>
              <a:rPr lang="ru-RU" altLang="ru-RU"/>
              <a:t>.</a:t>
            </a:r>
          </a:p>
          <a:p>
            <a:pPr marL="990600" lvl="1" indent="-533400">
              <a:buFont typeface="Wingdings" panose="05000000000000000000" pitchFamily="2" charset="2"/>
              <a:buNone/>
            </a:pPr>
            <a:endParaRPr lang="ru-RU" altLang="ru-RU"/>
          </a:p>
          <a:p>
            <a:pPr marL="609600" indent="-609600"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ru-RU" altLang="ru-RU" sz="2400"/>
              <a:t>Организация и проведение медицинской разведки в районе расположения и боевых действий полка;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ru-RU" altLang="ru-RU" sz="2400"/>
              <a:t>Организация   и   проведение  СГ и ПЭМ в подразделениях полка и на занимаемой ими территории;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ru-RU" altLang="ru-RU" sz="2400"/>
              <a:t>Организация и проведение медицинских мероприятий по защите личного состава от ОМП;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ru-RU" altLang="ru-RU" sz="2400"/>
              <a:t>Обеспечение л/с полка индивидуальными средствами медицинского оснащения и медимуществом медицинских подразделений (МПБ, МПП) полка;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ru-RU" altLang="ru-RU" sz="2400"/>
              <a:t>Санитарное просвещение, военно-медицинская подготовка л/с полка, боевая и специальная подготовка л/с медицинской службы;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ru-RU" altLang="ru-RU" sz="2400"/>
              <a:t>Организация управления медицинской службой, ведение учета и отчетности, а также обобщения опыта медицинского обеспечения.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algn="ctr"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0000"/>
                </a:solidFill>
              </a:rPr>
              <a:t>Данные отчёта: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800"/>
              <a:t>находят отражение в донесениях медслужбы: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>
                <a:solidFill>
                  <a:srgbClr val="FFFF00"/>
                </a:solidFill>
              </a:rPr>
              <a:t>Срочное ежедневное мед донесение</a:t>
            </a:r>
            <a:r>
              <a:rPr lang="ru-RU" altLang="ru-RU" sz="2800"/>
              <a:t> начальнику медслужбы дивизии о работе МПП по состоянию на 20:00;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>
                <a:solidFill>
                  <a:srgbClr val="FFFF00"/>
                </a:solidFill>
              </a:rPr>
              <a:t>Ежемесячное мед донесение</a:t>
            </a:r>
            <a:r>
              <a:rPr lang="ru-RU" altLang="ru-RU" sz="2800"/>
              <a:t> – содержит углубленные данные о контингенте раненых по локализации, характеру, тяжести поражения, по виду заболевания, исходов ранений и лечебно-эвакуационной деятельности МПП;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>
                <a:solidFill>
                  <a:srgbClr val="FFFF00"/>
                </a:solidFill>
              </a:rPr>
              <a:t>Внеочередные донесения</a:t>
            </a:r>
            <a:r>
              <a:rPr lang="ru-RU" altLang="ru-RU" sz="2800"/>
              <a:t> – предоставляются немедленно в случаях, требующих немедленного принятия мер начальником медслужбы дивизии.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solidFill>
                  <a:srgbClr val="FFFF00"/>
                </a:solidFill>
              </a:rPr>
              <a:t>7. Понятие о маневре силами и средствами медслужбы, его цели, основные виды.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0000"/>
                </a:solidFill>
              </a:rPr>
              <a:t>Маневр</a:t>
            </a:r>
            <a:r>
              <a:rPr lang="ru-RU" altLang="ru-RU" sz="2800"/>
              <a:t> – это проведение мероприятий, направленных на наиболее рациональное использование сил и средств для выполнения задач, стоящих перед медслужбой. </a:t>
            </a:r>
            <a:r>
              <a:rPr lang="ru-RU" altLang="ru-RU" sz="2800">
                <a:solidFill>
                  <a:srgbClr val="FFFF00"/>
                </a:solidFill>
              </a:rPr>
              <a:t>Цели: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/>
              <a:t>Своевременное сосредоточение необходимых сил и средств там, где возникла потребность;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/>
              <a:t>Доставление максимальной эффективности работы медподразделений;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/>
              <a:t>Целесообразное распределение возникшего объёма работы;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ru-RU" altLang="ru-RU" sz="2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Безымянный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100"/>
            <a:ext cx="9144000" cy="689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Бенный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100"/>
            <a:ext cx="9144000" cy="689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24479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Для выполнения этих задач в составе полка имеются определенные силы и средства медицинской службы.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МПП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463"/>
            <a:ext cx="9144000" cy="684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4801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Личный состав медслужбы полка составляет свыше 80 человек. Возглавляет медицинскую службу полка - начальник медицинской службы полка врач- офицер, который непосредственно подчинен командиру полка, а по специальным медицинским вопросам выполняет указания начальника медслужбы дивизии. Начальник медицинской службы полка, как и другие начальники служб (химической, инженерной) входит в штат управления (штаба) полка (является заместителем командира полка по медслужбе). Он несет ответственность за организацию медицинского обеспечения полка.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Он обязан постоянно знать тактическую, тыловую и медицинскую обстановку, в том числе задачи и положение полка в бою, радиационную, химическую обстановку. Он обязан знать физическое состояние личного состава, число раненых и больных в подразделениях, эпидемическое состояние полка и района его расположения, состояние сил и средств медицинской службы и степень их готовности к работе.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306</TotalTime>
  <Words>2497</Words>
  <Application>Microsoft Office PowerPoint</Application>
  <PresentationFormat>Экран (4:3)</PresentationFormat>
  <Paragraphs>218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Arial</vt:lpstr>
      <vt:lpstr>Times New Roman</vt:lpstr>
      <vt:lpstr>Wingdings</vt:lpstr>
      <vt:lpstr>Лучи</vt:lpstr>
      <vt:lpstr>Тема № 10  Медицинская служба полка</vt:lpstr>
      <vt:lpstr>План лекции</vt:lpstr>
      <vt:lpstr>1. Задачи и организация медицинской службы полка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Обязанности стрелка-санитара и санинструктора, организация их работы. Мероприятия I медицинской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3. Обязанности начальника МПБ (фельдшера).  Задачи, личный состав и оснащение МПБ. Мероприятия доврачебной помощи</vt:lpstr>
      <vt:lpstr>Презентация PowerPoint</vt:lpstr>
      <vt:lpstr>Основные задачи МПБ:</vt:lpstr>
      <vt:lpstr>Штат МПБ:</vt:lpstr>
      <vt:lpstr>Оснащение МПБ:</vt:lpstr>
      <vt:lpstr>Презентация PowerPoint</vt:lpstr>
      <vt:lpstr>4. Задачи и организационно - штатная структура МПП. Мероприятия I врачебной помощи</vt:lpstr>
      <vt:lpstr>Презентация PowerPoint</vt:lpstr>
      <vt:lpstr>Презентация PowerPoint</vt:lpstr>
      <vt:lpstr>Штат МПП:</vt:lpstr>
      <vt:lpstr>Оснащение: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5. Предназначение, личный состав и оборудование функциональных подразделений, организация их работы по оказанию I врачебной помощи раненым и пораженным, подготовка их к дальнейшей эвакуации. Принципиальная схема развертывания МПП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Мед документация МПП</vt:lpstr>
      <vt:lpstr>Презентация PowerPoint</vt:lpstr>
      <vt:lpstr>Презентация PowerPoint</vt:lpstr>
      <vt:lpstr>7. Понятие о маневре силами и средствами медслужбы, его цели, основные виды.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 10  Медицинская служба полка</dc:title>
  <dc:creator>Admin</dc:creator>
  <cp:lastModifiedBy>admin</cp:lastModifiedBy>
  <cp:revision>3</cp:revision>
  <dcterms:created xsi:type="dcterms:W3CDTF">2010-01-25T12:13:31Z</dcterms:created>
  <dcterms:modified xsi:type="dcterms:W3CDTF">2015-04-08T17:41:16Z</dcterms:modified>
</cp:coreProperties>
</file>