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66FF"/>
    <a:srgbClr val="0000FF"/>
    <a:srgbClr val="EAEAEA"/>
    <a:srgbClr val="F8F8F8"/>
    <a:srgbClr val="5F5F5F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uk-UA" alt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uk-UA" altLang="ru-RU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uk-UA" alt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AE466D4-3984-43F8-A325-5873EF697D93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15313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uk-UA" alt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uk-UA" alt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Click to edit Master text styles</a:t>
            </a:r>
          </a:p>
          <a:p>
            <a:pPr lvl="1"/>
            <a:r>
              <a:rPr lang="uk-UA" altLang="ru-RU" smtClean="0"/>
              <a:t>Second level</a:t>
            </a:r>
          </a:p>
          <a:p>
            <a:pPr lvl="2"/>
            <a:r>
              <a:rPr lang="uk-UA" altLang="ru-RU" smtClean="0"/>
              <a:t>Third level</a:t>
            </a:r>
          </a:p>
          <a:p>
            <a:pPr lvl="3"/>
            <a:r>
              <a:rPr lang="uk-UA" altLang="ru-RU" smtClean="0"/>
              <a:t>Fourth level</a:t>
            </a:r>
          </a:p>
          <a:p>
            <a:pPr lvl="4"/>
            <a:r>
              <a:rPr lang="uk-UA" altLang="ru-RU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uk-UA" alt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24705C3-F477-4FF1-9159-C5784EFA6375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86234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FF50F-5431-4E23-BD70-A046732FEC19}" type="slidenum">
              <a:rPr lang="uk-UA" altLang="ru-RU"/>
              <a:pPr/>
              <a:t>1</a:t>
            </a:fld>
            <a:endParaRPr lang="uk-UA" altLang="ru-RU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68843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901825"/>
          </a:xfrm>
        </p:spPr>
        <p:txBody>
          <a:bodyPr/>
          <a:lstStyle>
            <a:lvl1pPr>
              <a:lnSpc>
                <a:spcPct val="90000"/>
              </a:lnSpc>
              <a:defRPr sz="4400"/>
            </a:lvl1pPr>
          </a:lstStyle>
          <a:p>
            <a:pPr lvl="0"/>
            <a:r>
              <a:rPr lang="uk-UA" altLang="ru-RU" noProof="0" smtClean="0"/>
              <a:t>Зразок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8563" y="4038600"/>
            <a:ext cx="5176837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uk-UA" altLang="ru-RU" noProof="0" smtClean="0"/>
              <a:t>Зразок підзаголовка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uk-UA" alt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3420E6-109A-43BB-8947-AAB8A38AD261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D5D49-9B61-41A4-88C9-FA8790D4CFFF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2326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11CA3-358E-4727-8BB2-14AC05645627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222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CD1D7-4457-4C4B-B790-ACA439C0D7F7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16098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A259A-961D-46CC-A146-E5AD87C04DCF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36975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8C08A-314A-4443-A0D3-29DC15CE67AE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56475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AFFF-0C6D-4C58-A66C-509A2246EAE3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20776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B1A44-A2E6-4F2F-ADD6-D22B0EA90A62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2546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9F2EC-E54E-40F7-A524-D9372024D877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6805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5CB58-9CBD-4F38-BE14-F4355B4A26F6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0661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661D3-614B-4279-9C1F-55F3F673C686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1828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uk-UA" alt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uk-UA" alt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DA0DF65B-562F-4EC6-8362-E828A30ECE34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292350"/>
            <a:ext cx="7632700" cy="760413"/>
          </a:xfrm>
          <a:solidFill>
            <a:srgbClr val="000000"/>
          </a:solidFill>
          <a:ln cap="flat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4800">
                <a:solidFill>
                  <a:srgbClr val="33CC33"/>
                </a:solidFill>
                <a:latin typeface="Papyrus" pitchFamily="66" charset="0"/>
              </a:rPr>
              <a:t>Об</a:t>
            </a:r>
            <a:r>
              <a:rPr lang="en-US" altLang="ru-RU" sz="4800">
                <a:solidFill>
                  <a:srgbClr val="33CC33"/>
                </a:solidFill>
                <a:latin typeface="Papyrus" pitchFamily="66" charset="0"/>
              </a:rPr>
              <a:t>’</a:t>
            </a:r>
            <a:r>
              <a:rPr lang="uk-UA" altLang="ru-RU" sz="4800">
                <a:solidFill>
                  <a:srgbClr val="33CC33"/>
                </a:solidFill>
                <a:latin typeface="Papyrus" pitchFamily="66" charset="0"/>
              </a:rPr>
              <a:t>єднані</a:t>
            </a:r>
            <a:r>
              <a:rPr lang="uk-UA" altLang="ru-RU" sz="4800">
                <a:solidFill>
                  <a:schemeClr val="tx1"/>
                </a:solidFill>
                <a:latin typeface="Papyrus" pitchFamily="66" charset="0"/>
              </a:rPr>
              <a:t> Арабські </a:t>
            </a:r>
            <a:r>
              <a:rPr lang="uk-UA" altLang="ru-RU" sz="4800">
                <a:solidFill>
                  <a:srgbClr val="FF0000"/>
                </a:solidFill>
                <a:latin typeface="Papyrus" pitchFamily="66" charset="0"/>
              </a:rPr>
              <a:t>Емірати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07BD-3649-4B07-89A0-1AA8B08492FE}" type="slidenum">
              <a:rPr lang="uk-UA" altLang="ru-RU"/>
              <a:pPr/>
              <a:t>10</a:t>
            </a:fld>
            <a:endParaRPr lang="uk-UA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88913"/>
            <a:ext cx="6934200" cy="66690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Їжу і напої треба давати і брати правою рукою. Якщо вилки відсутні, то треба обполоснути водою праву руку і брати їду пальцями.</a:t>
            </a:r>
          </a:p>
          <a:p>
            <a:pPr>
              <a:lnSpc>
                <a:spcPct val="80000"/>
              </a:lnSpc>
            </a:pPr>
            <a:endParaRPr lang="ru-RU" altLang="ru-RU" sz="2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Категорично не рекомендується пропонувати місцевим жителям спиртні напої як подарунки або сувеніри.</a:t>
            </a:r>
          </a:p>
          <a:p>
            <a:pPr>
              <a:lnSpc>
                <a:spcPct val="80000"/>
              </a:lnSpc>
            </a:pPr>
            <a:endParaRPr lang="ru-RU" altLang="ru-RU" sz="2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Не можна проходити перед тими, що моляться. У Рамадан ніколи не їжте, не пийте, не паліть, не жуйте жувальну гумку на вулицях і в суспільних місцях до заходу сонця. У мусульманській країні необхідно встановити з партнером взаєморозуміння. Зустріч починається з рукостискання, але при цьому треба обов'язково дивитися партнерові в очі. Бесіда починається з питань про самопочуття, про здоров'я членів сім'ї. Громадяни ОАЕ не поспішають, не люблять ризикувати. Підприємці в ОАЕ чудово володіють англійською, на цій же мові складається ділова документація.</a:t>
            </a:r>
            <a:endParaRPr lang="uk-UA" altLang="ru-RU" sz="2400">
              <a:latin typeface="Times New Roman" panose="02020603050405020304" pitchFamily="18" charset="0"/>
            </a:endParaRPr>
          </a:p>
        </p:txBody>
      </p:sp>
      <p:pic>
        <p:nvPicPr>
          <p:cNvPr id="31748" name="Picture 4" descr="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4" r="26755" b="40555"/>
          <a:stretch>
            <a:fillRect/>
          </a:stretch>
        </p:blipFill>
        <p:spPr bwMode="auto">
          <a:xfrm>
            <a:off x="179388" y="188913"/>
            <a:ext cx="144145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0"/>
          <a:stretch>
            <a:fillRect/>
          </a:stretch>
        </p:blipFill>
        <p:spPr bwMode="auto">
          <a:xfrm>
            <a:off x="106363" y="3573463"/>
            <a:ext cx="1585912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028D-61F3-46BB-A367-ABC4A7EAA2EF}" type="slidenum">
              <a:rPr lang="uk-UA" altLang="ru-RU"/>
              <a:pPr/>
              <a:t>11</a:t>
            </a:fld>
            <a:endParaRPr lang="uk-UA" alt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75" y="5516563"/>
            <a:ext cx="4465638" cy="647700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RU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Дякую за увагу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2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1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6A73-8586-4914-9AC2-A25D7A0B95E3}" type="slidenum">
              <a:rPr lang="uk-UA" altLang="ru-RU"/>
              <a:pPr/>
              <a:t>2</a:t>
            </a:fld>
            <a:endParaRPr lang="uk-UA" altLang="ru-RU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822">
            <a:off x="4500563" y="1412875"/>
            <a:ext cx="43815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6"/>
          <a:stretch>
            <a:fillRect/>
          </a:stretch>
        </p:blipFill>
        <p:spPr bwMode="auto">
          <a:xfrm rot="401131">
            <a:off x="4565650" y="1482725"/>
            <a:ext cx="4311650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9342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</a:extLst>
        </p:spPr>
        <p:txBody>
          <a:bodyPr/>
          <a:lstStyle/>
          <a:p>
            <a:r>
              <a:rPr lang="uk-UA" altLang="ru-RU" sz="2400">
                <a:solidFill>
                  <a:schemeClr val="tx1"/>
                </a:solidFill>
                <a:latin typeface="Times New Roman" panose="02020603050405020304" pitchFamily="18" charset="0"/>
              </a:rPr>
              <a:t>Офіційна назва - Об'єднані Арабські Емірати (ОАЕ) - Al-Imarat al-Arabiyah al-Muttahidah (Імарат аль-Арабія аль-Муттахіда).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4214813" cy="3671888"/>
          </a:xfrm>
          <a:solidFill>
            <a:schemeClr val="folHlink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uk-UA" altLang="ru-RU" sz="2400">
                <a:latin typeface="Times New Roman" panose="02020603050405020304" pitchFamily="18" charset="0"/>
              </a:rPr>
              <a:t>Державний устрій</a:t>
            </a:r>
            <a:r>
              <a:rPr lang="en-US" altLang="ru-RU" sz="2400">
                <a:latin typeface="Times New Roman" panose="02020603050405020304" pitchFamily="18" charset="0"/>
              </a:rPr>
              <a:t>:</a:t>
            </a:r>
            <a:r>
              <a:rPr lang="uk-UA" altLang="ru-RU" sz="2400">
                <a:latin typeface="Times New Roman" panose="02020603050405020304" pitchFamily="18" charset="0"/>
              </a:rPr>
              <a:t> найвищий орган влади - Вища рада емірів, яка обирає президента ОАЕ з числа монархів еміратів, що утворюють федерацію, терміном на 5 років.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uk-UA" altLang="ru-RU" sz="2400">
                <a:latin typeface="Times New Roman" panose="02020603050405020304" pitchFamily="18" charset="0"/>
              </a:rPr>
              <a:t>Площа території - 83,6 тис. кв. км (114 місце у світі)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124075" y="4941888"/>
            <a:ext cx="7019925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400">
                <a:latin typeface="Times New Roman" panose="02020603050405020304" pitchFamily="18" charset="0"/>
              </a:rPr>
              <a:t>Кількість населення - 4,8 млн. осіб (2009)</a:t>
            </a:r>
          </a:p>
          <a:p>
            <a:pPr eaLnBrk="1" hangingPunct="1"/>
            <a:r>
              <a:rPr lang="uk-UA" altLang="ru-RU" sz="2400">
                <a:latin typeface="Times New Roman" panose="02020603050405020304" pitchFamily="18" charset="0"/>
              </a:rPr>
              <a:t>Столиця - Абу-Дабі (Abu Dhabi) - близько 520 тис. мешканців. </a:t>
            </a:r>
          </a:p>
          <a:p>
            <a:pPr eaLnBrk="1" hangingPunct="1"/>
            <a:r>
              <a:rPr lang="uk-UA" altLang="ru-RU" sz="2400">
                <a:latin typeface="Times New Roman" panose="02020603050405020304" pitchFamily="18" charset="0"/>
              </a:rPr>
              <a:t>Релігія - іслам сунітського напряму.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9CC4-3859-438C-839A-1AC02CEC7D4A}" type="slidenum">
              <a:rPr lang="uk-UA" altLang="ru-RU"/>
              <a:pPr/>
              <a:t>3</a:t>
            </a:fld>
            <a:endParaRPr lang="uk-UA" alt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404813"/>
            <a:ext cx="6934200" cy="2089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uk-UA" altLang="ru-RU" sz="2400">
                <a:latin typeface="Times New Roman" panose="02020603050405020304" pitchFamily="18" charset="0"/>
              </a:rPr>
              <a:t>Державний прапор ОАЕ - складається з чотирьох кольорів. Червоний колір символізує мужність арабського народу, чорний - головне багатство країни - нафту, білий - безкраї піски пустелі, а зелений - іслам - державну релігію країни.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9010"/>
          <a:stretch>
            <a:fillRect/>
          </a:stretch>
        </p:blipFill>
        <p:spPr bwMode="auto">
          <a:xfrm>
            <a:off x="0" y="620713"/>
            <a:ext cx="1747838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5"/>
          <a:stretch>
            <a:fillRect/>
          </a:stretch>
        </p:blipFill>
        <p:spPr bwMode="auto">
          <a:xfrm>
            <a:off x="73025" y="3140075"/>
            <a:ext cx="16192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051050" y="3016250"/>
            <a:ext cx="6500813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На гербі Об</a:t>
            </a:r>
            <a:r>
              <a:rPr lang="en-US" altLang="ru-RU" sz="2400">
                <a:latin typeface="Times New Roman" panose="02020603050405020304" pitchFamily="18" charset="0"/>
              </a:rPr>
              <a:t>’</a:t>
            </a:r>
            <a:r>
              <a:rPr lang="ru-RU" altLang="ru-RU" sz="2400">
                <a:latin typeface="Times New Roman" panose="02020603050405020304" pitchFamily="18" charset="0"/>
              </a:rPr>
              <a:t>єднаних Арабських Еміратів зображений жовтий</a:t>
            </a:r>
            <a:r>
              <a:rPr lang="en-US" altLang="ru-RU" sz="2400"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</a:rPr>
              <a:t>сокіл — символ єдиної влади в країні, більшу частину якої займає пустеля. Пір</a:t>
            </a:r>
            <a:r>
              <a:rPr lang="en-US" altLang="ru-RU" sz="2400">
                <a:latin typeface="Times New Roman" panose="02020603050405020304" pitchFamily="18" charset="0"/>
              </a:rPr>
              <a:t>’</a:t>
            </a:r>
            <a:r>
              <a:rPr lang="uk-UA" altLang="ru-RU" sz="2400">
                <a:latin typeface="Times New Roman" panose="02020603050405020304" pitchFamily="18" charset="0"/>
              </a:rPr>
              <a:t>я на хвості</a:t>
            </a:r>
            <a:r>
              <a:rPr lang="ru-RU" altLang="ru-RU" sz="2400">
                <a:latin typeface="Times New Roman" panose="02020603050405020304" pitchFamily="18" charset="0"/>
              </a:rPr>
              <a:t> символізує сім ем</a:t>
            </a:r>
            <a:r>
              <a:rPr lang="en-US" altLang="ru-RU" sz="2400">
                <a:latin typeface="Times New Roman" panose="02020603050405020304" pitchFamily="18" charset="0"/>
              </a:rPr>
              <a:t>i</a:t>
            </a:r>
            <a:r>
              <a:rPr lang="ru-RU" altLang="ru-RU" sz="2400">
                <a:latin typeface="Times New Roman" panose="02020603050405020304" pitchFamily="18" charset="0"/>
              </a:rPr>
              <a:t>ратів — сім пір</a:t>
            </a:r>
            <a:r>
              <a:rPr lang="en-US" altLang="ru-RU" sz="2400">
                <a:latin typeface="Times New Roman" panose="02020603050405020304" pitchFamily="18" charset="0"/>
              </a:rPr>
              <a:t>’</a:t>
            </a:r>
            <a:r>
              <a:rPr lang="ru-RU" altLang="ru-RU" sz="2400">
                <a:latin typeface="Times New Roman" panose="02020603050405020304" pitchFamily="18" charset="0"/>
              </a:rPr>
              <a:t>їн.</a:t>
            </a:r>
            <a:endParaRPr lang="uk-UA" altLang="ru-RU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EE36-A30A-4E08-8485-1C197482B13F}" type="slidenum">
              <a:rPr lang="uk-UA" altLang="ru-RU"/>
              <a:pPr/>
              <a:t>4</a:t>
            </a:fld>
            <a:endParaRPr lang="uk-UA" alt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1252537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1223962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24400"/>
            <a:ext cx="1584325" cy="122555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979613" y="260350"/>
            <a:ext cx="65532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800">
                <a:solidFill>
                  <a:schemeClr val="bg1"/>
                </a:solidFill>
                <a:latin typeface="Times New Roman" panose="02020603050405020304" pitchFamily="18" charset="0"/>
              </a:rPr>
              <a:t>Грошова одиниця</a:t>
            </a:r>
            <a:r>
              <a:rPr lang="uk-UA" altLang="ru-RU" sz="2400">
                <a:latin typeface="Times New Roman" panose="02020603050405020304" pitchFamily="18" charset="0"/>
              </a:rPr>
              <a:t> -  </a:t>
            </a:r>
            <a:r>
              <a:rPr lang="uk-UA" altLang="ru-RU" sz="2800">
                <a:latin typeface="Times New Roman" panose="02020603050405020304" pitchFamily="18" charset="0"/>
              </a:rPr>
              <a:t>дирхам </a:t>
            </a:r>
            <a:endParaRPr lang="uk-UA" altLang="ru-RU" sz="2400">
              <a:latin typeface="Times New Roman" panose="02020603050405020304" pitchFamily="18" charset="0"/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557338"/>
            <a:ext cx="4968875" cy="424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0" y="3716338"/>
            <a:ext cx="1871663" cy="7016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uk-UA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Курс валюти:</a:t>
            </a:r>
          </a:p>
          <a:p>
            <a:endParaRPr lang="uk-UA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92A0-CCEC-4D1B-8375-23041C332CCA}" type="slidenum">
              <a:rPr lang="uk-UA" altLang="ru-RU"/>
              <a:pPr/>
              <a:t>5</a:t>
            </a:fld>
            <a:endParaRPr lang="uk-UA" altLang="ru-RU"/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1" t="9052" r="30330" b="22720"/>
          <a:stretch>
            <a:fillRect/>
          </a:stretch>
        </p:blipFill>
        <p:spPr bwMode="auto">
          <a:xfrm>
            <a:off x="93663" y="115888"/>
            <a:ext cx="1622425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>
                <a:latin typeface="Times New Roman" panose="02020603050405020304" pitchFamily="18" charset="0"/>
              </a:rPr>
              <a:t>Клімат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738" y="1484313"/>
            <a:ext cx="7381875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	Клімат країни дуже спекотний і сухий (тропічний пустельний). Часто бувають п</a:t>
            </a:r>
            <a:r>
              <a:rPr lang="en-US" altLang="ru-RU" sz="2400">
                <a:latin typeface="Times New Roman" panose="02020603050405020304" pitchFamily="18" charset="0"/>
              </a:rPr>
              <a:t>i</a:t>
            </a:r>
            <a:r>
              <a:rPr lang="ru-RU" altLang="ru-RU" sz="2400">
                <a:latin typeface="Times New Roman" panose="02020603050405020304" pitchFamily="18" charset="0"/>
              </a:rPr>
              <a:t>щані бурі. Температура влітку 35-40 градусів С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altLang="ru-RU" sz="2400">
                <a:latin typeface="Times New Roman" panose="02020603050405020304" pitchFamily="18" charset="0"/>
              </a:rPr>
              <a:t>,</a:t>
            </a:r>
            <a:r>
              <a:rPr lang="en-US" altLang="ru-RU" sz="2400"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</a:rPr>
              <a:t>часто досягає 50, а взимку вдень 20-23 градуси</a:t>
            </a:r>
            <a:r>
              <a:rPr lang="en-US" altLang="ru-RU" sz="2400">
                <a:latin typeface="Times New Roman" panose="02020603050405020304" pitchFamily="18" charset="0"/>
              </a:rPr>
              <a:t> C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altLang="ru-RU" sz="2400">
                <a:latin typeface="Times New Roman" panose="02020603050405020304" pitchFamily="18" charset="0"/>
              </a:rPr>
              <a:t>, вночі прохолодніше, але заморозки - явище вкрай рідкісне. Щорічно в країні з листопада до травня випадає приблизно 100 мм опадів.</a:t>
            </a:r>
            <a:endParaRPr lang="uk-UA" altLang="ru-RU" sz="2400">
              <a:latin typeface="Times New Roman" panose="02020603050405020304" pitchFamily="18" charset="0"/>
            </a:endParaRPr>
          </a:p>
        </p:txBody>
      </p:sp>
      <p:pic>
        <p:nvPicPr>
          <p:cNvPr id="25612" name="Picture 12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292600"/>
            <a:ext cx="5111750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89B5-1C46-477E-B789-BFF413CAE639}" type="slidenum">
              <a:rPr lang="uk-UA" altLang="ru-RU"/>
              <a:pPr/>
              <a:t>6</a:t>
            </a:fld>
            <a:endParaRPr lang="uk-UA" altLang="ru-RU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0"/>
            <a:ext cx="6696075" cy="10668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altLang="ru-RU" sz="3200">
                <a:latin typeface="Times New Roman" panose="02020603050405020304" pitchFamily="18" charset="0"/>
              </a:rPr>
              <a:t>Адміністративно-територіальний устрій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341438"/>
            <a:ext cx="7127875" cy="15843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ru-RU" sz="2400">
                <a:latin typeface="Times New Roman" panose="02020603050405020304" pitchFamily="18" charset="0"/>
              </a:rPr>
              <a:t>	Об</a:t>
            </a:r>
            <a:r>
              <a:rPr lang="en-US" altLang="ru-RU" sz="2400">
                <a:latin typeface="Times New Roman" panose="02020603050405020304" pitchFamily="18" charset="0"/>
              </a:rPr>
              <a:t>’</a:t>
            </a:r>
            <a:r>
              <a:rPr lang="uk-UA" altLang="ru-RU" sz="2400">
                <a:latin typeface="Times New Roman" panose="02020603050405020304" pitchFamily="18" charset="0"/>
              </a:rPr>
              <a:t>єднані Арабські Емірати — федеративна держава, що складається із семи еміратів (араб. </a:t>
            </a:r>
            <a:r>
              <a:rPr lang="ar-SA" altLang="ru-RU" sz="2400">
                <a:latin typeface="Times New Roman" panose="02020603050405020304" pitchFamily="18" charset="0"/>
              </a:rPr>
              <a:t>إمارات</a:t>
            </a:r>
            <a:r>
              <a:rPr lang="uk-UA" altLang="ru-RU" sz="2400">
                <a:latin typeface="Times New Roman" panose="02020603050405020304" pitchFamily="18" charset="0"/>
              </a:rPr>
              <a:t>‎‎ — імара́т́).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400">
                <a:latin typeface="Times New Roman" panose="02020603050405020304" pitchFamily="18" charset="0"/>
              </a:rPr>
              <a:t>	Кожен емірат представляє собою мікро-державу з абсолютною монархією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6"/>
          <a:stretch>
            <a:fillRect/>
          </a:stretch>
        </p:blipFill>
        <p:spPr bwMode="auto">
          <a:xfrm rot="193621">
            <a:off x="1979613" y="3384550"/>
            <a:ext cx="7056437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 descr="1236767847_ae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57563"/>
            <a:ext cx="1655762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404813"/>
            <a:ext cx="1614487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4A2B-C97E-4CB1-B29C-16754A1FE386}" type="slidenum">
              <a:rPr lang="uk-UA" altLang="ru-RU"/>
              <a:pPr/>
              <a:t>7</a:t>
            </a:fld>
            <a:endParaRPr lang="uk-UA" alt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altLang="ru-RU" sz="3200">
                <a:latin typeface="Times New Roman" panose="02020603050405020304" pitchFamily="18" charset="0"/>
              </a:rPr>
              <a:t>Економіка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6934200" cy="4213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Основа економіки ОАЕ — виробництво і експорт сирої нафти і газу. Поточне виробництво нафти — приблизно 2.2 мільйона барелей в день, більша частина виробляється в ем</a:t>
            </a:r>
            <a:r>
              <a:rPr lang="en-US" altLang="ru-RU" sz="2400">
                <a:latin typeface="Times New Roman" panose="02020603050405020304" pitchFamily="18" charset="0"/>
              </a:rPr>
              <a:t>i</a:t>
            </a:r>
            <a:r>
              <a:rPr lang="ru-RU" altLang="ru-RU" sz="2400">
                <a:latin typeface="Times New Roman" panose="02020603050405020304" pitchFamily="18" charset="0"/>
              </a:rPr>
              <a:t>раті Абу-Дабі. Інші нафтові виробництва по важливості: Дубаї, Шарджа і Рас аль-Хайма.</a:t>
            </a:r>
          </a:p>
          <a:p>
            <a:pPr>
              <a:lnSpc>
                <a:spcPct val="80000"/>
              </a:lnSpc>
            </a:pPr>
            <a:endParaRPr lang="uk-UA" altLang="ru-RU" sz="2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ОАЕ лежать на півдорозі між виробничими економічними шляхами Далекого Сходу і Європи, що сприяє перетворенню країни в міжнародний економічний центр.</a:t>
            </a:r>
            <a:endParaRPr lang="uk-UA" altLang="ru-RU" sz="2400">
              <a:latin typeface="Times New Roman" panose="02020603050405020304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/>
          <a:stretch>
            <a:fillRect/>
          </a:stretch>
        </p:blipFill>
        <p:spPr bwMode="auto">
          <a:xfrm>
            <a:off x="34925" y="4098925"/>
            <a:ext cx="1679575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476250"/>
            <a:ext cx="16129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58750" y="2584450"/>
            <a:ext cx="15335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200"/>
              <a:t>Шейх Мохаммед ибн Рашид аль-Мактум</a:t>
            </a:r>
            <a:endParaRPr lang="uk-UA" altLang="ru-RU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D7D8-5084-4677-BBAA-C961D4C46959}" type="slidenum">
              <a:rPr lang="uk-UA" altLang="ru-RU"/>
              <a:pPr/>
              <a:t>8</a:t>
            </a:fld>
            <a:endParaRPr lang="uk-UA" altLang="ru-R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0"/>
            <a:ext cx="6934200" cy="8064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altLang="ru-RU" sz="3200">
                <a:latin typeface="Times New Roman" panose="02020603050405020304" pitchFamily="18" charset="0"/>
              </a:rPr>
              <a:t>Традиції ОАЕ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765175"/>
            <a:ext cx="7308850" cy="47164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2400">
                <a:latin typeface="Times New Roman" panose="02020603050405020304" pitchFamily="18" charset="0"/>
              </a:rPr>
              <a:t>Варто знати, що в мусульманських країнах усі службовці переривають роботу кілька разів у день для здійснення намазу (молитви). Вам зовсім не обов'язково молитися, якщо ви не мусульманин, але необхідно відноситися з повагою до звичаїв країни перебування і не призначати партнеру ділові зустрічі на час, у який відбувається намаз. </a:t>
            </a:r>
          </a:p>
          <a:p>
            <a:pPr>
              <a:lnSpc>
                <a:spcPct val="80000"/>
              </a:lnSpc>
            </a:pPr>
            <a:endParaRPr lang="uk-UA" altLang="ru-RU" sz="2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ru-RU" sz="2400">
                <a:latin typeface="Times New Roman" panose="02020603050405020304" pitchFamily="18" charset="0"/>
              </a:rPr>
              <a:t>Якщо час вашого візиту збігся зі священним святом рамаданом, що приходиться на дев'ятий місяць по ісламському календарі, то при складанні програми зустрічей необхідно враховувати, що в цей період робота припиняється опівдні. Вихідні дні в мусульман - четвер і п'ятниця. </a:t>
            </a:r>
          </a:p>
          <a:p>
            <a:pPr>
              <a:lnSpc>
                <a:spcPct val="80000"/>
              </a:lnSpc>
            </a:pPr>
            <a:endParaRPr lang="uk-UA" altLang="ru-RU" sz="2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ru-RU" sz="2400">
                <a:latin typeface="Times New Roman" panose="02020603050405020304" pitchFamily="18" charset="0"/>
              </a:rPr>
              <a:t>На ділову зустріч потрібно приходити суто в зазначений час, тоді як діловий партнер із мусульманської сторони має право небагато спізнитися.</a:t>
            </a:r>
          </a:p>
        </p:txBody>
      </p:sp>
      <p:pic>
        <p:nvPicPr>
          <p:cNvPr id="28676" name="Picture 4" descr="wtb-burj-26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6" r="22607" b="6673"/>
          <a:stretch>
            <a:fillRect/>
          </a:stretch>
        </p:blipFill>
        <p:spPr bwMode="auto">
          <a:xfrm>
            <a:off x="107950" y="836613"/>
            <a:ext cx="15843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9156-BE9B-4E65-B072-4340B8E3B244}" type="slidenum">
              <a:rPr lang="uk-UA" altLang="ru-RU"/>
              <a:pPr/>
              <a:t>9</a:t>
            </a:fld>
            <a:endParaRPr lang="uk-UA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333375"/>
            <a:ext cx="7272338" cy="61912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Велика увага в арабському світі приділяється процесу знайомства, відповідно до правил якого чоловік при зустрічі з жінкою завжди повинен представитися першим. Вікова ієрархія також застосована в цьому випадку - молодших завжди представляють старшим. Культ сім'ї грає в знайомстві вирішальну роль, оскільки при рівному соціальному статусі і віці - неодружений повинен представлятися одруженому, а незамужня жінка - заміжньою. Після того, як вас представили, можна сказати «Фурса саїда», що в літературному перекладі на укра</a:t>
            </a:r>
            <a:r>
              <a:rPr lang="uk-UA" altLang="ru-RU" sz="2400">
                <a:latin typeface="Times New Roman" panose="02020603050405020304" pitchFamily="18" charset="0"/>
              </a:rPr>
              <a:t>ї</a:t>
            </a:r>
            <a:r>
              <a:rPr lang="ru-RU" altLang="ru-RU" sz="2400">
                <a:latin typeface="Times New Roman" panose="02020603050405020304" pitchFamily="18" charset="0"/>
              </a:rPr>
              <a:t>нську мову означає "дуже приємно познайомитися". Так само, як і у слов'ян, у арабів при знайомстві або зустрічі прийнято тиснути один одному руку.</a:t>
            </a:r>
          </a:p>
          <a:p>
            <a:pPr>
              <a:lnSpc>
                <a:spcPct val="80000"/>
              </a:lnSpc>
            </a:pPr>
            <a:endParaRPr lang="ru-RU" altLang="ru-RU" sz="2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Подаючи руку, не забудьте про те, що ліва рука у мусульман асоціюється з темними силами і вважається "нечистою", тому вітаючись слід протягувати праву руку.</a:t>
            </a:r>
            <a:endParaRPr lang="uk-UA" altLang="ru-RU" sz="2400">
              <a:latin typeface="Times New Roman" panose="02020603050405020304" pitchFamily="18" charset="0"/>
            </a:endParaRPr>
          </a:p>
        </p:txBody>
      </p:sp>
      <p:pic>
        <p:nvPicPr>
          <p:cNvPr id="30724" name="Picture 4" descr="u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/>
          <a:stretch>
            <a:fillRect/>
          </a:stretch>
        </p:blipFill>
        <p:spPr bwMode="auto">
          <a:xfrm>
            <a:off x="41275" y="333375"/>
            <a:ext cx="165100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dubai_oae_wallpaper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716338"/>
            <a:ext cx="1690688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ня «Чорні та білі кнопки»">
  <a:themeElements>
    <a:clrScheme name="Шаблон оформлення «Чорні та білі кнопки»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Шаблон оформлення «Чорні та білі кнопки»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Шаблон оформлення «Чорні та білі кнопки»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ня «Чорні та білі кнопки»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ня «Чорні та білі кнопки»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ня «Чорні та білі кнопки»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ня «Чорні та білі кнопки»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ня «Чорні та білі кнопки»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ня «Чорні та білі кнопки»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ня «Чорні та білі кнопки»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ня «Чорні та білі кнопки»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ня «Чорні та білі кнопки»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ня «Чорні та білі кнопки»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669</Words>
  <Application>Microsoft Office PowerPoint</Application>
  <PresentationFormat>Экран (4:3)</PresentationFormat>
  <Paragraphs>48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Papyrus</vt:lpstr>
      <vt:lpstr>Times New Roman</vt:lpstr>
      <vt:lpstr>Шаблон оформлення «Чорні та білі кнопки»</vt:lpstr>
      <vt:lpstr>Об’єднані Арабські Емірати</vt:lpstr>
      <vt:lpstr>Офіційна назва - Об'єднані Арабські Емірати (ОАЕ) - Al-Imarat al-Arabiyah al-Muttahidah (Імарат аль-Арабія аль-Муттахіда). </vt:lpstr>
      <vt:lpstr>Презентация PowerPoint</vt:lpstr>
      <vt:lpstr>Презентация PowerPoint</vt:lpstr>
      <vt:lpstr>Клімат</vt:lpstr>
      <vt:lpstr>Адміністративно-територіальний устрій</vt:lpstr>
      <vt:lpstr>Економіка</vt:lpstr>
      <vt:lpstr>Традиції ОАЕ</vt:lpstr>
      <vt:lpstr>Презентация PowerPoint</vt:lpstr>
      <vt:lpstr>Презентация PowerPoint</vt:lpstr>
      <vt:lpstr>Презентация PowerPoint</vt:lpstr>
    </vt:vector>
  </TitlesOfParts>
  <Manager/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Об’єднані Арабські Емірати</dc:title>
  <dc:subject/>
  <dc:creator>Your User Name</dc:creator>
  <cp:keywords/>
  <dc:description/>
  <cp:lastModifiedBy>admin</cp:lastModifiedBy>
  <cp:revision>12</cp:revision>
  <dcterms:created xsi:type="dcterms:W3CDTF">2009-11-30T14:01:56Z</dcterms:created>
  <dcterms:modified xsi:type="dcterms:W3CDTF">2015-04-08T16:21:15Z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TC010721161058</vt:lpwstr>
  </property>
</Properties>
</file>