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1" r:id="rId2"/>
  </p:sldMasterIdLst>
  <p:notesMasterIdLst>
    <p:notesMasterId r:id="rId125"/>
  </p:notesMasterIdLst>
  <p:sldIdLst>
    <p:sldId id="256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47" r:id="rId46"/>
    <p:sldId id="348" r:id="rId47"/>
    <p:sldId id="349" r:id="rId48"/>
    <p:sldId id="350" r:id="rId49"/>
    <p:sldId id="351" r:id="rId50"/>
    <p:sldId id="352" r:id="rId51"/>
    <p:sldId id="353" r:id="rId52"/>
    <p:sldId id="384" r:id="rId53"/>
    <p:sldId id="354" r:id="rId54"/>
    <p:sldId id="355" r:id="rId55"/>
    <p:sldId id="356" r:id="rId56"/>
    <p:sldId id="357" r:id="rId57"/>
    <p:sldId id="358" r:id="rId58"/>
    <p:sldId id="359" r:id="rId59"/>
    <p:sldId id="360" r:id="rId60"/>
    <p:sldId id="361" r:id="rId61"/>
    <p:sldId id="362" r:id="rId62"/>
    <p:sldId id="363" r:id="rId63"/>
    <p:sldId id="364" r:id="rId64"/>
    <p:sldId id="365" r:id="rId65"/>
    <p:sldId id="366" r:id="rId66"/>
    <p:sldId id="367" r:id="rId67"/>
    <p:sldId id="368" r:id="rId68"/>
    <p:sldId id="369" r:id="rId69"/>
    <p:sldId id="370" r:id="rId70"/>
    <p:sldId id="371" r:id="rId71"/>
    <p:sldId id="372" r:id="rId72"/>
    <p:sldId id="373" r:id="rId73"/>
    <p:sldId id="374" r:id="rId74"/>
    <p:sldId id="375" r:id="rId75"/>
    <p:sldId id="376" r:id="rId76"/>
    <p:sldId id="377" r:id="rId77"/>
    <p:sldId id="378" r:id="rId78"/>
    <p:sldId id="379" r:id="rId79"/>
    <p:sldId id="380" r:id="rId80"/>
    <p:sldId id="381" r:id="rId81"/>
    <p:sldId id="382" r:id="rId82"/>
    <p:sldId id="383" r:id="rId83"/>
    <p:sldId id="385" r:id="rId84"/>
    <p:sldId id="386" r:id="rId85"/>
    <p:sldId id="387" r:id="rId86"/>
    <p:sldId id="388" r:id="rId87"/>
    <p:sldId id="389" r:id="rId88"/>
    <p:sldId id="390" r:id="rId89"/>
    <p:sldId id="391" r:id="rId90"/>
    <p:sldId id="392" r:id="rId91"/>
    <p:sldId id="393" r:id="rId92"/>
    <p:sldId id="394" r:id="rId93"/>
    <p:sldId id="395" r:id="rId94"/>
    <p:sldId id="396" r:id="rId95"/>
    <p:sldId id="397" r:id="rId96"/>
    <p:sldId id="398" r:id="rId97"/>
    <p:sldId id="399" r:id="rId98"/>
    <p:sldId id="400" r:id="rId99"/>
    <p:sldId id="401" r:id="rId100"/>
    <p:sldId id="402" r:id="rId101"/>
    <p:sldId id="403" r:id="rId102"/>
    <p:sldId id="404" r:id="rId103"/>
    <p:sldId id="405" r:id="rId104"/>
    <p:sldId id="406" r:id="rId105"/>
    <p:sldId id="407" r:id="rId106"/>
    <p:sldId id="408" r:id="rId107"/>
    <p:sldId id="409" r:id="rId108"/>
    <p:sldId id="410" r:id="rId109"/>
    <p:sldId id="411" r:id="rId110"/>
    <p:sldId id="412" r:id="rId111"/>
    <p:sldId id="413" r:id="rId112"/>
    <p:sldId id="414" r:id="rId113"/>
    <p:sldId id="415" r:id="rId114"/>
    <p:sldId id="416" r:id="rId115"/>
    <p:sldId id="417" r:id="rId116"/>
    <p:sldId id="418" r:id="rId117"/>
    <p:sldId id="424" r:id="rId118"/>
    <p:sldId id="419" r:id="rId119"/>
    <p:sldId id="420" r:id="rId120"/>
    <p:sldId id="421" r:id="rId121"/>
    <p:sldId id="422" r:id="rId122"/>
    <p:sldId id="423" r:id="rId123"/>
    <p:sldId id="425" r:id="rId1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theme" Target="theme/theme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2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AC708E-D5C9-4875-BA66-4C4115A30C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0691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850D25E-7AA5-4E68-B398-69AE11CCE4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166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CF0B66-4000-4765-8A9D-D85528CE7D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531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F2D90-E2C6-4F01-B836-AF64C8E052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2294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922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D35424-8EB2-4549-B303-0BC2FA81C0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5782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C61A7-ACC0-434F-963C-82E7BCB422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845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732D0-0C9E-42F0-98F7-ACC83DF189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067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DA194-C130-4956-9E92-FBCB26CBE5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3897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77186B-02CE-4AFF-BDCD-4C34D839CE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0127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EDCA89-F83D-48E3-80F6-F56B87691E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1989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41BCF8-8C35-4F8D-BF5E-8E7E697A88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7691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18A91-DCBB-48E6-BF32-B43F96753B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657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CBE1-0C3B-44B5-A3EB-F12B8083D9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6790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6AC9D-B4CA-44B2-B4B9-23D951022B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8780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FFDDC-8B2E-4854-A432-5574BC229C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2366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3F9DE8-1BA9-4041-ABD2-220A7611D1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718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ECA04-11CA-4837-B65D-4FA3AFA423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897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BD5CEB-CC9C-4B44-A4ED-7B4EA9845E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539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9936F-78FA-4C66-991F-973B388DF0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62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8CFD19-CB18-4B06-819A-613C96322E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408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48B77-F601-4CC2-8B0C-687D9ABFD2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262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041B0B-D595-4912-B201-4BDD74E8B5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740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B3F54E-3DF0-43F9-8247-6AE58D10C9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908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anose="020B0604030504040204" pitchFamily="34" charset="0"/>
              </a:defRPr>
            </a:lvl1pPr>
          </a:lstStyle>
          <a:p>
            <a:fld id="{EBD2CFB4-9532-4FA6-8772-9BE89B9C08B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819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19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fld id="{48F3F0CE-A8DD-4163-8AFA-FB665C01336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412875"/>
            <a:ext cx="8388350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i="1" dirty="0" smtClean="0">
                <a:solidFill>
                  <a:schemeClr val="accent2"/>
                </a:solidFill>
              </a:rPr>
              <a:t>Основные понятия </a:t>
            </a:r>
            <a:br>
              <a:rPr lang="ru-RU" sz="6000" b="1" i="1" dirty="0" smtClean="0">
                <a:solidFill>
                  <a:schemeClr val="accent2"/>
                </a:solidFill>
              </a:rPr>
            </a:br>
            <a:r>
              <a:rPr lang="ru-RU" sz="6000" b="1" i="1" dirty="0" smtClean="0">
                <a:solidFill>
                  <a:schemeClr val="accent2"/>
                </a:solidFill>
              </a:rPr>
              <a:t>баз данных.</a:t>
            </a:r>
            <a:r>
              <a:rPr lang="ru-RU" sz="6000" dirty="0" smtClean="0"/>
              <a:t> </a:t>
            </a:r>
            <a:endParaRPr lang="ru-RU" sz="6000" b="1" i="1" dirty="0" smtClean="0">
              <a:solidFill>
                <a:schemeClr val="accent2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005263"/>
            <a:ext cx="8137525" cy="2206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smtClean="0">
                <a:latin typeface="Arial" panose="020B0604020202020204" pitchFamily="34" charset="0"/>
              </a:rPr>
              <a:t>Борисов В.А.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>
                <a:latin typeface="Arial" panose="020B0604020202020204" pitchFamily="34" charset="0"/>
              </a:rPr>
              <a:t>Красноармейский филиал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>
                <a:latin typeface="Arial" panose="020B0604020202020204" pitchFamily="34" charset="0"/>
              </a:rPr>
              <a:t>ГОУ ВПО «Академия народного хозяйства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>
                <a:latin typeface="Arial" panose="020B0604020202020204" pitchFamily="34" charset="0"/>
              </a:rPr>
              <a:t>при Правительстве РФ»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>
                <a:latin typeface="Arial" panose="020B0604020202020204" pitchFamily="34" charset="0"/>
              </a:rPr>
              <a:t>Красноармейск 2009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28625" y="2017713"/>
            <a:ext cx="8526463" cy="4114800"/>
          </a:xfrm>
        </p:spPr>
        <p:txBody>
          <a:bodyPr/>
          <a:lstStyle/>
          <a:p>
            <a:r>
              <a:rPr lang="ru-RU" altLang="ru-RU" smtClean="0"/>
              <a:t>Структуру простейшей базы данных образуют поля и записи. </a:t>
            </a:r>
          </a:p>
          <a:p>
            <a:r>
              <a:rPr lang="ru-RU" altLang="ru-RU" smtClean="0"/>
              <a:t>Если записей в таблице пока нет, значит, ее структура образована только набором полей.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D2B805-5224-477E-8AC4-0458D32DA226}" type="slidenum">
              <a:rPr lang="ru-RU" altLang="ru-RU">
                <a:latin typeface="Tahoma" panose="020B0604030504040204" pitchFamily="34" charset="0"/>
              </a:rPr>
              <a:pPr eaLnBrk="1" hangingPunct="1"/>
              <a:t>10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Виды автоформ</a:t>
            </a:r>
          </a:p>
        </p:txBody>
      </p:sp>
      <p:sp>
        <p:nvSpPr>
          <p:cNvPr id="106499" name="Содержимое 2"/>
          <p:cNvSpPr>
            <a:spLocks noGrp="1"/>
          </p:cNvSpPr>
          <p:nvPr>
            <p:ph idx="1"/>
          </p:nvPr>
        </p:nvSpPr>
        <p:spPr>
          <a:xfrm>
            <a:off x="428625" y="2017713"/>
            <a:ext cx="8526463" cy="4114800"/>
          </a:xfrm>
        </p:spPr>
        <p:txBody>
          <a:bodyPr/>
          <a:lstStyle/>
          <a:p>
            <a:r>
              <a:rPr lang="ru-RU" altLang="ru-RU" smtClean="0"/>
              <a:t>«в столбец», </a:t>
            </a:r>
          </a:p>
          <a:p>
            <a:r>
              <a:rPr lang="ru-RU" altLang="ru-RU" smtClean="0"/>
              <a:t>ленточные,</a:t>
            </a:r>
          </a:p>
          <a:p>
            <a:r>
              <a:rPr lang="ru-RU" altLang="ru-RU" smtClean="0"/>
              <a:t>табличные. 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FDD0290-CAE6-4F86-B42D-BAF03C5161B1}" type="slidenum">
              <a:rPr lang="ru-RU" altLang="ru-RU">
                <a:latin typeface="Tahoma" panose="020B0604030504040204" pitchFamily="34" charset="0"/>
              </a:rPr>
              <a:pPr eaLnBrk="1" hangingPunct="1"/>
              <a:t>100</a:t>
            </a:fld>
            <a:endParaRPr lang="ru-RU" altLang="ru-RU">
              <a:latin typeface="Tahoma" panose="020B0604030504040204" pitchFamily="34" charset="0"/>
            </a:endParaRPr>
          </a:p>
        </p:txBody>
      </p:sp>
      <p:pic>
        <p:nvPicPr>
          <p:cNvPr id="106501" name="Picture 2" descr="IMG_0006"/>
          <p:cNvPicPr>
            <a:picLocks noChangeAspect="1" noChangeArrowheads="1"/>
          </p:cNvPicPr>
          <p:nvPr/>
        </p:nvPicPr>
        <p:blipFill>
          <a:blip r:embed="rId2">
            <a:lum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7"/>
          <a:stretch>
            <a:fillRect/>
          </a:stretch>
        </p:blipFill>
        <p:spPr bwMode="auto">
          <a:xfrm>
            <a:off x="3429000" y="2000250"/>
            <a:ext cx="5559425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Создание автоформы </a:t>
            </a:r>
          </a:p>
        </p:txBody>
      </p:sp>
      <p:sp>
        <p:nvSpPr>
          <p:cNvPr id="107523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Открыть панель Формы в окне База данных и воспользоваться командной кнопкой Создать. </a:t>
            </a:r>
          </a:p>
          <a:p>
            <a:r>
              <a:rPr lang="ru-RU" altLang="ru-RU" smtClean="0"/>
              <a:t>В открывшемся диалоговом окне Новая форма выбирают тип автоформы и таблицу (или запрос), на которой она основывается.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553BB0-5007-4ECE-B134-232EB1A4CD43}" type="slidenum">
              <a:rPr lang="ru-RU" altLang="ru-RU">
                <a:latin typeface="Tahoma" panose="020B0604030504040204" pitchFamily="34" charset="0"/>
              </a:rPr>
              <a:pPr eaLnBrk="1" hangingPunct="1"/>
              <a:t>101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08547" name="Содержимое 2"/>
          <p:cNvSpPr>
            <a:spLocks noGrp="1"/>
          </p:cNvSpPr>
          <p:nvPr>
            <p:ph idx="1"/>
          </p:nvPr>
        </p:nvSpPr>
        <p:spPr>
          <a:xfrm>
            <a:off x="428625" y="2017713"/>
            <a:ext cx="8526463" cy="4114800"/>
          </a:xfrm>
        </p:spPr>
        <p:txBody>
          <a:bodyPr/>
          <a:lstStyle/>
          <a:p>
            <a:r>
              <a:rPr lang="ru-RU" altLang="ru-RU" smtClean="0"/>
              <a:t>Если форма основывается только на одном объекте, она называется простой формой. </a:t>
            </a:r>
          </a:p>
          <a:p>
            <a:r>
              <a:rPr lang="ru-RU" altLang="ru-RU" smtClean="0"/>
              <a:t>Если форма основывается на полях из нескольких связанных таблиц, то она называется сложной и представляет собой композицию из нескольких форм.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D69515-27F0-4466-90EC-BB569BE77C3B}" type="slidenum">
              <a:rPr lang="ru-RU" altLang="ru-RU">
                <a:latin typeface="Tahoma" panose="020B0604030504040204" pitchFamily="34" charset="0"/>
              </a:rPr>
              <a:pPr eaLnBrk="1" hangingPunct="1"/>
              <a:t>102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Создание форм с помощью мастера</a:t>
            </a:r>
            <a:endParaRPr lang="ru-RU" altLang="ru-RU" smtClean="0"/>
          </a:p>
        </p:txBody>
      </p:sp>
      <p:sp>
        <p:nvSpPr>
          <p:cNvPr id="109571" name="Содержимое 2"/>
          <p:cNvSpPr>
            <a:spLocks noGrp="1"/>
          </p:cNvSpPr>
          <p:nvPr>
            <p:ph idx="1"/>
          </p:nvPr>
        </p:nvSpPr>
        <p:spPr>
          <a:xfrm>
            <a:off x="428625" y="2017713"/>
            <a:ext cx="8526463" cy="4114800"/>
          </a:xfrm>
        </p:spPr>
        <p:txBody>
          <a:bodyPr/>
          <a:lstStyle/>
          <a:p>
            <a:r>
              <a:rPr lang="ru-RU" altLang="ru-RU" smtClean="0"/>
              <a:t>выбирают таблицы и поля, которые</a:t>
            </a:r>
            <a:br>
              <a:rPr lang="ru-RU" altLang="ru-RU" smtClean="0"/>
            </a:br>
            <a:r>
              <a:rPr lang="ru-RU" altLang="ru-RU" smtClean="0"/>
              <a:t>войдут в будущую форму;</a:t>
            </a:r>
          </a:p>
          <a:p>
            <a:r>
              <a:rPr lang="ru-RU" altLang="ru-RU" smtClean="0"/>
              <a:t>выбирается внешний вид формы;</a:t>
            </a:r>
          </a:p>
          <a:p>
            <a:r>
              <a:rPr lang="ru-RU" altLang="ru-RU" smtClean="0"/>
              <a:t>выбирается стиль оформления формы;</a:t>
            </a:r>
          </a:p>
          <a:p>
            <a:r>
              <a:rPr lang="ru-RU" altLang="ru-RU" smtClean="0"/>
              <a:t>сохраняют форму под заданным именем.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9E8ECF-C011-4DFB-A71E-651456EA3D57}" type="slidenum">
              <a:rPr lang="ru-RU" altLang="ru-RU">
                <a:latin typeface="Tahoma" panose="020B0604030504040204" pitchFamily="34" charset="0"/>
              </a:rPr>
              <a:pPr eaLnBrk="1" hangingPunct="1"/>
              <a:t>103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Структура формы</a:t>
            </a:r>
            <a:endParaRPr lang="ru-RU" altLang="ru-RU" smtClean="0"/>
          </a:p>
        </p:txBody>
      </p:sp>
      <p:sp>
        <p:nvSpPr>
          <p:cNvPr id="110595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Линии, разделяющие разделы, перетаскиваются по вертикали с помощью мыши — это позволяет изменять размеры разделов так, как требуется.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4DA369-9099-4674-8D5B-F4FACBF9C338}" type="slidenum">
              <a:rPr lang="ru-RU" altLang="ru-RU">
                <a:latin typeface="Tahoma" panose="020B0604030504040204" pitchFamily="34" charset="0"/>
              </a:rPr>
              <a:pPr eaLnBrk="1" hangingPunct="1"/>
              <a:t>104</a:t>
            </a:fld>
            <a:endParaRPr lang="ru-RU" altLang="ru-RU">
              <a:latin typeface="Tahoma" panose="020B0604030504040204" pitchFamily="34" charset="0"/>
            </a:endParaRPr>
          </a:p>
        </p:txBody>
      </p:sp>
      <p:pic>
        <p:nvPicPr>
          <p:cNvPr id="110597" name="Picture 2" descr="IMG_0007"/>
          <p:cNvPicPr>
            <a:picLocks noChangeAspect="1" noChangeArrowheads="1"/>
          </p:cNvPicPr>
          <p:nvPr/>
        </p:nvPicPr>
        <p:blipFill>
          <a:blip r:embed="rId2">
            <a:lum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35"/>
          <a:stretch>
            <a:fillRect/>
          </a:stretch>
        </p:blipFill>
        <p:spPr bwMode="auto">
          <a:xfrm>
            <a:off x="1357313" y="4500563"/>
            <a:ext cx="631825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11619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Разделы заголовка и примечания имеют чисто оформительское назначение — их содержимое напрямую не связано с таблицей или запросом, на котором основана форма. 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B37715-E774-4DCB-9E46-3449F1C77607}" type="slidenum">
              <a:rPr lang="ru-RU" altLang="ru-RU">
                <a:latin typeface="Tahoma" panose="020B0604030504040204" pitchFamily="34" charset="0"/>
              </a:rPr>
              <a:pPr eaLnBrk="1" hangingPunct="1"/>
              <a:t>105</a:t>
            </a:fld>
            <a:endParaRPr lang="ru-RU" altLang="ru-RU">
              <a:latin typeface="Tahoma" panose="020B0604030504040204" pitchFamily="34" charset="0"/>
            </a:endParaRPr>
          </a:p>
        </p:txBody>
      </p:sp>
      <p:pic>
        <p:nvPicPr>
          <p:cNvPr id="111621" name="Picture 2" descr="IMG_0007-1"/>
          <p:cNvPicPr>
            <a:picLocks noChangeAspect="1" noChangeArrowheads="1"/>
          </p:cNvPicPr>
          <p:nvPr/>
        </p:nvPicPr>
        <p:blipFill>
          <a:blip r:embed="rId2">
            <a:lum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143375"/>
            <a:ext cx="2417762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12643" name="Содержимое 2"/>
          <p:cNvSpPr>
            <a:spLocks noGrp="1"/>
          </p:cNvSpPr>
          <p:nvPr>
            <p:ph idx="1"/>
          </p:nvPr>
        </p:nvSpPr>
        <p:spPr>
          <a:xfrm>
            <a:off x="285750" y="2017713"/>
            <a:ext cx="8669338" cy="4114800"/>
          </a:xfrm>
        </p:spPr>
        <p:txBody>
          <a:bodyPr/>
          <a:lstStyle/>
          <a:p>
            <a:r>
              <a:rPr lang="ru-RU" altLang="ru-RU" smtClean="0"/>
              <a:t>Раздел данных имеет содержательное значение — в нем представлены элементы управления, с помощью которых выполняется отображение данных или их ввод.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7E0CEB-DC97-4ED7-B77F-0D22A32FF94A}" type="slidenum">
              <a:rPr lang="ru-RU" altLang="ru-RU">
                <a:latin typeface="Tahoma" panose="020B0604030504040204" pitchFamily="34" charset="0"/>
              </a:rPr>
              <a:pPr eaLnBrk="1" hangingPunct="1"/>
              <a:t>106</a:t>
            </a:fld>
            <a:endParaRPr lang="ru-RU" altLang="ru-RU">
              <a:latin typeface="Tahoma" panose="020B0604030504040204" pitchFamily="34" charset="0"/>
            </a:endParaRPr>
          </a:p>
        </p:txBody>
      </p:sp>
      <p:pic>
        <p:nvPicPr>
          <p:cNvPr id="112645" name="Picture 2" descr="IMG_0008"/>
          <p:cNvPicPr>
            <a:picLocks noChangeAspect="1" noChangeArrowheads="1"/>
          </p:cNvPicPr>
          <p:nvPr/>
        </p:nvPicPr>
        <p:blipFill>
          <a:blip r:embed="rId2">
            <a:lum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4046538"/>
            <a:ext cx="332105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Элементы управления формы</a:t>
            </a:r>
            <a:endParaRPr lang="ru-RU" altLang="ru-RU" smtClean="0"/>
          </a:p>
        </p:txBody>
      </p:sp>
      <p:sp>
        <p:nvSpPr>
          <p:cNvPr id="113667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z="2800" smtClean="0"/>
              <a:t>Основными элементами оформления формы являются текстовые надписи и рисунки. </a:t>
            </a:r>
          </a:p>
          <a:p>
            <a:r>
              <a:rPr lang="ru-RU" altLang="ru-RU" sz="2800" smtClean="0"/>
              <a:t>Для создания в форме текстовых надписей служат два элемента управления — Надпись и Поле. </a:t>
            </a:r>
          </a:p>
          <a:p>
            <a:r>
              <a:rPr lang="ru-RU" altLang="ru-RU" sz="2800" smtClean="0"/>
              <a:t>Для создания графических элементов оформления служат элементы управления Рисунок, Свободная рамка объекта и Присоединенная рамка объекта.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4ADDC6-4C80-48EA-893C-C05AC16E496E}" type="slidenum">
              <a:rPr lang="ru-RU" altLang="ru-RU">
                <a:latin typeface="Tahoma" panose="020B0604030504040204" pitchFamily="34" charset="0"/>
              </a:rPr>
              <a:pPr eaLnBrk="1" hangingPunct="1"/>
              <a:t>107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Дизайн формы</a:t>
            </a:r>
            <a:endParaRPr lang="ru-RU" altLang="ru-RU" smtClean="0"/>
          </a:p>
        </p:txBody>
      </p:sp>
      <p:sp>
        <p:nvSpPr>
          <p:cNvPr id="114691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Формы базы данных — это средства, с помощью которых с ней общаются люди. </a:t>
            </a:r>
          </a:p>
          <a:p>
            <a:r>
              <a:rPr lang="ru-RU" altLang="ru-RU" smtClean="0"/>
              <a:t>В первую очередь, все элементы управления форм должны быть аккуратно выровнены.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011007-AADB-4AFB-B2F0-C8A41D0CE27A}" type="slidenum">
              <a:rPr lang="ru-RU" altLang="ru-RU">
                <a:latin typeface="Tahoma" panose="020B0604030504040204" pitchFamily="34" charset="0"/>
              </a:rPr>
              <a:pPr eaLnBrk="1" hangingPunct="1"/>
              <a:t>108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15715" name="Содержимое 2"/>
          <p:cNvSpPr>
            <a:spLocks noGrp="1"/>
          </p:cNvSpPr>
          <p:nvPr>
            <p:ph idx="1"/>
          </p:nvPr>
        </p:nvSpPr>
        <p:spPr>
          <a:xfrm>
            <a:off x="500063" y="2017713"/>
            <a:ext cx="8455025" cy="4114800"/>
          </a:xfrm>
        </p:spPr>
        <p:txBody>
          <a:bodyPr/>
          <a:lstStyle/>
          <a:p>
            <a:r>
              <a:rPr lang="ru-RU" altLang="ru-RU" smtClean="0"/>
              <a:t>При работе вручную используют перетаскивание маркеров, которые видны вокруг элемента управления, когда он выделен.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27AFB4D-7137-47EF-8C2D-C8E217A11B3D}" type="slidenum">
              <a:rPr lang="ru-RU" altLang="ru-RU">
                <a:latin typeface="Tahoma" panose="020B0604030504040204" pitchFamily="34" charset="0"/>
              </a:rPr>
              <a:pPr eaLnBrk="1" hangingPunct="1"/>
              <a:t>109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Свойства полей БД</a:t>
            </a:r>
            <a:endParaRPr lang="ru-RU" alt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Поля базы данных определяют структуру базы и групповые свойства данных, записываемых в ячейки, принадлежащие каждому из полей.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DA8CF8-552F-41FD-8488-09560E30307A}" type="slidenum">
              <a:rPr lang="ru-RU" altLang="ru-RU">
                <a:latin typeface="Tahoma" panose="020B0604030504040204" pitchFamily="34" charset="0"/>
              </a:rPr>
              <a:pPr eaLnBrk="1" hangingPunct="1"/>
              <a:t>11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500" b="1" smtClean="0"/>
              <a:t>Управление последовательностью перехода</a:t>
            </a:r>
            <a:endParaRPr lang="ru-RU" altLang="ru-RU" sz="3500" smtClean="0"/>
          </a:p>
        </p:txBody>
      </p:sp>
      <p:sp>
        <p:nvSpPr>
          <p:cNvPr id="116739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Физически последовательность перехода — это порядок перехода к следующему полю по окончании работы с предыдущим.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6C5B98E-07B4-4B65-A4F6-A1E361023303}" type="slidenum">
              <a:rPr lang="ru-RU" altLang="ru-RU">
                <a:latin typeface="Tahoma" panose="020B0604030504040204" pitchFamily="34" charset="0"/>
              </a:rPr>
              <a:pPr eaLnBrk="1" hangingPunct="1"/>
              <a:t>110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Изменение порядка перехода</a:t>
            </a:r>
          </a:p>
        </p:txBody>
      </p:sp>
      <p:sp>
        <p:nvSpPr>
          <p:cNvPr id="117763" name="Содержимое 2"/>
          <p:cNvSpPr>
            <a:spLocks noGrp="1"/>
          </p:cNvSpPr>
          <p:nvPr>
            <p:ph idx="1"/>
          </p:nvPr>
        </p:nvSpPr>
        <p:spPr>
          <a:xfrm>
            <a:off x="428625" y="2017713"/>
            <a:ext cx="8526463" cy="4114800"/>
          </a:xfrm>
        </p:spPr>
        <p:txBody>
          <a:bodyPr/>
          <a:lstStyle/>
          <a:p>
            <a:r>
              <a:rPr lang="ru-RU" altLang="ru-RU" smtClean="0"/>
              <a:t>щелчком на кнопке маркера слева от названия выделяется элемент управления (кнопка мыши отпускается);</a:t>
            </a:r>
          </a:p>
          <a:p>
            <a:r>
              <a:rPr lang="ru-RU" altLang="ru-RU" smtClean="0"/>
              <a:t>после повторного щелчка с перетаскиванием элемент перемещается на новое место.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A4402F-D834-4C62-A748-F238375AAA66}" type="slidenum">
              <a:rPr lang="ru-RU" altLang="ru-RU">
                <a:latin typeface="Tahoma" panose="020B0604030504040204" pitchFamily="34" charset="0"/>
              </a:rPr>
              <a:pPr eaLnBrk="1" hangingPunct="1"/>
              <a:t>111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Работа со страницами доступа к данным</a:t>
            </a:r>
            <a:endParaRPr lang="ru-RU" altLang="ru-RU" smtClean="0"/>
          </a:p>
        </p:txBody>
      </p:sp>
      <p:sp>
        <p:nvSpPr>
          <p:cNvPr id="118787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Служит для обеспечения удаленного доступа к данным через Интернет или через корпоративную сеть </a:t>
            </a:r>
            <a:r>
              <a:rPr lang="en-US" altLang="ru-RU" smtClean="0"/>
              <a:t>I</a:t>
            </a:r>
            <a:r>
              <a:rPr lang="ru-RU" altLang="ru-RU" smtClean="0"/>
              <a:t>ntranet.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A43880-AE0C-4A8A-961A-E7E3781B81D3}" type="slidenum">
              <a:rPr lang="ru-RU" altLang="ru-RU">
                <a:latin typeface="Tahoma" panose="020B0604030504040204" pitchFamily="34" charset="0"/>
              </a:rPr>
              <a:pPr eaLnBrk="1" hangingPunct="1"/>
              <a:t>112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Страницы доступа </a:t>
            </a:r>
          </a:p>
        </p:txBody>
      </p:sp>
      <p:sp>
        <p:nvSpPr>
          <p:cNvPr id="119811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Имеют небольшой размер, содержат удобные элементы управления для навигации в базе данных, могут быть записаны в формате кода HTML, переданы по медленным каналам связи и воспроизведены в стандартном браузере.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578C1B-26F3-42B5-94A6-914DE3510D91}" type="slidenum">
              <a:rPr lang="ru-RU" altLang="ru-RU">
                <a:latin typeface="Tahoma" panose="020B0604030504040204" pitchFamily="34" charset="0"/>
              </a:rPr>
              <a:pPr eaLnBrk="1" hangingPunct="1"/>
              <a:t>113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Создание страницы доступа к данным</a:t>
            </a:r>
            <a:endParaRPr lang="ru-RU" altLang="ru-RU" smtClean="0"/>
          </a:p>
        </p:txBody>
      </p:sp>
      <p:sp>
        <p:nvSpPr>
          <p:cNvPr id="120835" name="Содержимое 2"/>
          <p:cNvSpPr>
            <a:spLocks noGrp="1"/>
          </p:cNvSpPr>
          <p:nvPr>
            <p:ph idx="1"/>
          </p:nvPr>
        </p:nvSpPr>
        <p:spPr>
          <a:xfrm>
            <a:off x="428625" y="2017713"/>
            <a:ext cx="8526463" cy="4114800"/>
          </a:xfrm>
        </p:spPr>
        <p:txBody>
          <a:bodyPr/>
          <a:lstStyle/>
          <a:p>
            <a:r>
              <a:rPr lang="ru-RU" altLang="ru-RU" smtClean="0"/>
              <a:t>На первом этапе работы Мастера форм выбирают таблицы (или запросы), в их составе — поля, к которым должна обеспечить доступ страница.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021484-84B7-4F75-86C8-1A0854354E2C}" type="slidenum">
              <a:rPr lang="ru-RU" altLang="ru-RU">
                <a:latin typeface="Tahoma" panose="020B0604030504040204" pitchFamily="34" charset="0"/>
              </a:rPr>
              <a:pPr eaLnBrk="1" hangingPunct="1"/>
              <a:t>114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Создание страницы доступа к данным</a:t>
            </a:r>
            <a:endParaRPr lang="ru-RU" altLang="ru-RU" smtClean="0"/>
          </a:p>
        </p:txBody>
      </p:sp>
      <p:sp>
        <p:nvSpPr>
          <p:cNvPr id="121859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Второй этап работы мастера предназначен для управления группировкой данных. </a:t>
            </a:r>
          </a:p>
          <a:p>
            <a:r>
              <a:rPr lang="ru-RU" altLang="ru-RU" smtClean="0"/>
              <a:t>Эта возможность предусмотрена для доступа к базам, содержащим большие объемы данных.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339230-87D0-49BB-95DC-3E236C56473F}" type="slidenum">
              <a:rPr lang="ru-RU" altLang="ru-RU">
                <a:latin typeface="Tahoma" panose="020B0604030504040204" pitchFamily="34" charset="0"/>
              </a:rPr>
              <a:pPr eaLnBrk="1" hangingPunct="1"/>
              <a:t>115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22883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Для каждого уровня группировки в структуре объекта образуется отдельный раздел, то есть различные уровни группировки могут быть дополнены различными элементами управления экранной </a:t>
            </a:r>
            <a:r>
              <a:rPr lang="en-US" altLang="ru-RU" smtClean="0"/>
              <a:t>web</a:t>
            </a:r>
            <a:r>
              <a:rPr lang="ru-RU" altLang="ru-RU" smtClean="0"/>
              <a:t>-формы.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697A82-F1BF-4EE7-9ABE-0F9C75B577EF}" type="slidenum">
              <a:rPr lang="ru-RU" altLang="ru-RU">
                <a:latin typeface="Tahoma" panose="020B0604030504040204" pitchFamily="34" charset="0"/>
              </a:rPr>
              <a:pPr eaLnBrk="1" hangingPunct="1"/>
              <a:t>116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Создание страницы доступа к данным</a:t>
            </a:r>
            <a:endParaRPr lang="ru-RU" altLang="ru-RU" smtClean="0"/>
          </a:p>
        </p:txBody>
      </p:sp>
      <p:sp>
        <p:nvSpPr>
          <p:cNvPr id="123907" name="Содержимое 2"/>
          <p:cNvSpPr>
            <a:spLocks noGrp="1"/>
          </p:cNvSpPr>
          <p:nvPr>
            <p:ph idx="1"/>
          </p:nvPr>
        </p:nvSpPr>
        <p:spPr>
          <a:xfrm>
            <a:off x="428625" y="2017713"/>
            <a:ext cx="8526463" cy="4114800"/>
          </a:xfrm>
        </p:spPr>
        <p:txBody>
          <a:bodyPr/>
          <a:lstStyle/>
          <a:p>
            <a:r>
              <a:rPr lang="ru-RU" altLang="ru-RU" smtClean="0"/>
              <a:t>На третьем этапе выбирается метод упорядочения отображаемых данных. </a:t>
            </a:r>
          </a:p>
          <a:p>
            <a:r>
              <a:rPr lang="ru-RU" altLang="ru-RU" smtClean="0"/>
              <a:t>Возможно задание до четырех полей сортировки, причем сортировка возможна как по возрастанию, так и по убыванию.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83FD5C-C3C9-4706-A2E8-DC40C7C65FE2}" type="slidenum">
              <a:rPr lang="ru-RU" altLang="ru-RU">
                <a:latin typeface="Tahoma" panose="020B0604030504040204" pitchFamily="34" charset="0"/>
              </a:rPr>
              <a:pPr eaLnBrk="1" hangingPunct="1"/>
              <a:t>117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Создание страницы доступа к данным</a:t>
            </a:r>
            <a:endParaRPr lang="ru-RU" altLang="ru-RU" smtClean="0"/>
          </a:p>
        </p:txBody>
      </p:sp>
      <p:sp>
        <p:nvSpPr>
          <p:cNvPr id="1249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На последнем этапе выполняется сохранение страницы под заданным именем.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A9DFAF-04B8-40ED-8094-313EFC8F26FB}" type="slidenum">
              <a:rPr lang="ru-RU" altLang="ru-RU">
                <a:latin typeface="Tahoma" panose="020B0604030504040204" pitchFamily="34" charset="0"/>
              </a:rPr>
              <a:pPr eaLnBrk="1" hangingPunct="1"/>
              <a:t>118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/>
              <a:t>Редактирование страницы доступа к данным</a:t>
            </a:r>
            <a:endParaRPr lang="ru-RU" altLang="ru-RU" sz="4000" smtClean="0"/>
          </a:p>
        </p:txBody>
      </p:sp>
      <p:sp>
        <p:nvSpPr>
          <p:cNvPr id="125955" name="Содержимое 2"/>
          <p:cNvSpPr>
            <a:spLocks noGrp="1"/>
          </p:cNvSpPr>
          <p:nvPr>
            <p:ph idx="1"/>
          </p:nvPr>
        </p:nvSpPr>
        <p:spPr>
          <a:xfrm>
            <a:off x="285750" y="2017713"/>
            <a:ext cx="8669338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mtClean="0"/>
              <a:t>Основными отличиями от форм являются:</a:t>
            </a:r>
          </a:p>
          <a:p>
            <a:r>
              <a:rPr lang="ru-RU" altLang="ru-RU" smtClean="0"/>
              <a:t>наличие большего количества разделов ;</a:t>
            </a:r>
          </a:p>
          <a:p>
            <a:r>
              <a:rPr lang="ru-RU" altLang="ru-RU" smtClean="0"/>
              <a:t>расширенный состав элементов управления на Панели элементов;</a:t>
            </a:r>
          </a:p>
          <a:p>
            <a:r>
              <a:rPr lang="ru-RU" altLang="ru-RU" smtClean="0"/>
              <a:t>иной механизм перетаскивания элементов управления и присоединенных надписей.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CFF985-3A27-4454-8CA8-91D082005D69}" type="slidenum">
              <a:rPr lang="ru-RU" altLang="ru-RU">
                <a:latin typeface="Tahoma" panose="020B0604030504040204" pitchFamily="34" charset="0"/>
              </a:rPr>
              <a:pPr eaLnBrk="1" hangingPunct="1"/>
              <a:t>119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Имя поля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Определяет, как следует обращаться к данным этого поля при автоматических операциях с базой.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8ACE7C-F343-4F9A-ADCB-9D14269CA2E3}" type="slidenum">
              <a:rPr lang="ru-RU" altLang="ru-RU">
                <a:latin typeface="Tahoma" panose="020B0604030504040204" pitchFamily="34" charset="0"/>
              </a:rPr>
              <a:pPr eaLnBrk="1" hangingPunct="1"/>
              <a:t>12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Работа с отчетами</a:t>
            </a:r>
            <a:endParaRPr lang="ru-RU" altLang="ru-RU" smtClean="0"/>
          </a:p>
        </p:txBody>
      </p:sp>
      <p:sp>
        <p:nvSpPr>
          <p:cNvPr id="126979" name="Содержимое 2"/>
          <p:cNvSpPr>
            <a:spLocks noGrp="1"/>
          </p:cNvSpPr>
          <p:nvPr>
            <p:ph idx="1"/>
          </p:nvPr>
        </p:nvSpPr>
        <p:spPr>
          <a:xfrm>
            <a:off x="428625" y="2017713"/>
            <a:ext cx="8526463" cy="4114800"/>
          </a:xfrm>
        </p:spPr>
        <p:txBody>
          <a:bodyPr/>
          <a:lstStyle/>
          <a:p>
            <a:r>
              <a:rPr lang="ru-RU" altLang="ru-RU" smtClean="0"/>
              <a:t>Отчеты служат для форматированного вывода данных на печатающие устройства и, соответственно, при этом должны учитывать параметры принтера и параметры используемой бумаги.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AC3993-7244-47F5-B735-1F52D6C04958}" type="slidenum">
              <a:rPr lang="ru-RU" altLang="ru-RU">
                <a:latin typeface="Tahoma" panose="020B0604030504040204" pitchFamily="34" charset="0"/>
              </a:rPr>
              <a:pPr eaLnBrk="1" hangingPunct="1"/>
              <a:t>120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Мастер отчетов</a:t>
            </a:r>
          </a:p>
        </p:txBody>
      </p:sp>
      <p:sp>
        <p:nvSpPr>
          <p:cNvPr id="128003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Работает в шесть этапов. </a:t>
            </a:r>
          </a:p>
          <a:p>
            <a:r>
              <a:rPr lang="ru-RU" altLang="ru-RU" smtClean="0"/>
              <a:t>При его работе выполняется выбор базовых таблиц или запросов, на которых отчет базируется, выбор полей, отображаемых в отчете, выбор полей группировки, выбор полей и методов сортировки, выбор формы печатного макета и стиля оформления.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B7119E-D0DB-4B9C-9CDF-C0F1557514D6}" type="slidenum">
              <a:rPr lang="ru-RU" altLang="ru-RU">
                <a:latin typeface="Tahoma" panose="020B0604030504040204" pitchFamily="34" charset="0"/>
              </a:rPr>
              <a:pPr eaLnBrk="1" hangingPunct="1"/>
              <a:t>121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29027" name="Содержимое 2"/>
          <p:cNvSpPr>
            <a:spLocks noGrp="1"/>
          </p:cNvSpPr>
          <p:nvPr>
            <p:ph idx="1"/>
          </p:nvPr>
        </p:nvSpPr>
        <p:spPr>
          <a:xfrm>
            <a:off x="285750" y="2017713"/>
            <a:ext cx="8669338" cy="4114800"/>
          </a:xfrm>
        </p:spPr>
        <p:txBody>
          <a:bodyPr/>
          <a:lstStyle/>
          <a:p>
            <a:r>
              <a:rPr lang="ru-RU" altLang="ru-RU" smtClean="0"/>
              <a:t>Редактирование структуры отчета выполняют в режиме Конструктора .</a:t>
            </a:r>
          </a:p>
          <a:p>
            <a:r>
              <a:rPr lang="ru-RU" altLang="ru-RU" smtClean="0"/>
              <a:t>Важной особенностью отчетов является наличие средства для вставки в область верхнего или нижнего колонтитула текущего номера страницы и полного количества страниц.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2C6C40-3B22-4EA1-9AE5-D0FCDE5ABCA1}" type="slidenum">
              <a:rPr lang="ru-RU" altLang="ru-RU">
                <a:latin typeface="Tahoma" panose="020B0604030504040204" pitchFamily="34" charset="0"/>
              </a:rPr>
              <a:pPr eaLnBrk="1" hangingPunct="1"/>
              <a:t>122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Тип поля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Определяет тип данных, которые могут содержаться в данном поле.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63B88A-C256-4F52-8E03-AF95CCC967B1}" type="slidenum">
              <a:rPr lang="ru-RU" altLang="ru-RU">
                <a:latin typeface="Tahoma" panose="020B0604030504040204" pitchFamily="34" charset="0"/>
              </a:rPr>
              <a:pPr eaLnBrk="1" hangingPunct="1"/>
              <a:t>13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Размер поля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28625" y="2017713"/>
            <a:ext cx="8526463" cy="4114800"/>
          </a:xfrm>
        </p:spPr>
        <p:txBody>
          <a:bodyPr/>
          <a:lstStyle/>
          <a:p>
            <a:r>
              <a:rPr lang="ru-RU" altLang="ru-RU" smtClean="0"/>
              <a:t>Определяет предельную длину данных, которые могут размещаться в данном поле.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EF006F-C4CE-49C0-A797-9F1721917479}" type="slidenum">
              <a:rPr lang="ru-RU" altLang="ru-RU">
                <a:latin typeface="Tahoma" panose="020B0604030504040204" pitchFamily="34" charset="0"/>
              </a:rPr>
              <a:pPr eaLnBrk="1" hangingPunct="1"/>
              <a:t>14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Формат поля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Определяет способ форматирования данных в ячейках, принадлежащих полю.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83AE7C-9F94-4DE2-B163-6A039C111236}" type="slidenum">
              <a:rPr lang="ru-RU" altLang="ru-RU">
                <a:latin typeface="Tahoma" panose="020B0604030504040204" pitchFamily="34" charset="0"/>
              </a:rPr>
              <a:pPr eaLnBrk="1" hangingPunct="1"/>
              <a:t>15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Маска ввода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28625" y="2017713"/>
            <a:ext cx="8526463" cy="4114800"/>
          </a:xfrm>
        </p:spPr>
        <p:txBody>
          <a:bodyPr/>
          <a:lstStyle/>
          <a:p>
            <a:r>
              <a:rPr lang="ru-RU" altLang="ru-RU" smtClean="0"/>
              <a:t>Определяет форму, в которой вводятся данные в поле.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4DD68E-97C2-4EE9-87F3-F97258D94ECE}" type="slidenum">
              <a:rPr lang="ru-RU" altLang="ru-RU">
                <a:latin typeface="Tahoma" panose="020B0604030504040204" pitchFamily="34" charset="0"/>
              </a:rPr>
              <a:pPr eaLnBrk="1" hangingPunct="1"/>
              <a:t>16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Подпись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285750" y="2017713"/>
            <a:ext cx="8669338" cy="4114800"/>
          </a:xfrm>
        </p:spPr>
        <p:txBody>
          <a:bodyPr/>
          <a:lstStyle/>
          <a:p>
            <a:r>
              <a:rPr lang="ru-RU" altLang="ru-RU" smtClean="0"/>
              <a:t>Определяет заголовок столбца таблицы для данного поля.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F99F1C-0E1D-4660-94EC-DCFD6C6BCB64}" type="slidenum">
              <a:rPr lang="ru-RU" altLang="ru-RU">
                <a:latin typeface="Tahoma" panose="020B0604030504040204" pitchFamily="34" charset="0"/>
              </a:rPr>
              <a:pPr eaLnBrk="1" hangingPunct="1"/>
              <a:t>17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Значение по умолчанию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Значение, которое вводится в ячейки поля автоматически.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F1EA38-0F17-4830-9B59-2B0BBACD1EE5}" type="slidenum">
              <a:rPr lang="ru-RU" altLang="ru-RU">
                <a:latin typeface="Tahoma" panose="020B0604030504040204" pitchFamily="34" charset="0"/>
              </a:rPr>
              <a:pPr eaLnBrk="1" hangingPunct="1"/>
              <a:t>18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Условие на значение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28625" y="2017713"/>
            <a:ext cx="8526463" cy="4114800"/>
          </a:xfrm>
        </p:spPr>
        <p:txBody>
          <a:bodyPr/>
          <a:lstStyle/>
          <a:p>
            <a:r>
              <a:rPr lang="ru-RU" altLang="ru-RU" smtClean="0"/>
              <a:t>Ограничение, используемое для проверки правильности</a:t>
            </a:r>
            <a:br>
              <a:rPr lang="ru-RU" altLang="ru-RU" smtClean="0"/>
            </a:br>
            <a:r>
              <a:rPr lang="ru-RU" altLang="ru-RU" smtClean="0"/>
              <a:t>ввода данных.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E9116C8-49E5-4280-B093-50A8347DD5BE}" type="slidenum">
              <a:rPr lang="ru-RU" altLang="ru-RU">
                <a:latin typeface="Tahoma" panose="020B0604030504040204" pitchFamily="34" charset="0"/>
              </a:rPr>
              <a:pPr eaLnBrk="1" hangingPunct="1"/>
              <a:t>19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495C1A-7F4B-4620-9875-BD75684DCE29}" type="slidenum">
              <a:rPr lang="ru-RU" altLang="ru-RU">
                <a:latin typeface="Tahoma" panose="020B0604030504040204" pitchFamily="34" charset="0"/>
              </a:rPr>
              <a:pPr eaLnBrk="1" hangingPunct="1"/>
              <a:t>2</a:t>
            </a:fld>
            <a:endParaRPr lang="ru-RU" altLang="ru-RU">
              <a:latin typeface="Tahoma" panose="020B0604030504040204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14313"/>
            <a:ext cx="7756525" cy="1357312"/>
          </a:xfrm>
        </p:spPr>
        <p:txBody>
          <a:bodyPr/>
          <a:lstStyle/>
          <a:p>
            <a:pPr eaLnBrk="1" hangingPunct="1"/>
            <a:r>
              <a:rPr lang="ru-RU" altLang="ru-RU" sz="4000" b="1" smtClean="0"/>
              <a:t>Базы данных и системы управления базами данных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2060575"/>
            <a:ext cx="8489950" cy="3683000"/>
          </a:xfrm>
        </p:spPr>
        <p:txBody>
          <a:bodyPr/>
          <a:lstStyle/>
          <a:p>
            <a:pPr eaLnBrk="1" hangingPunct="1"/>
            <a:r>
              <a:rPr lang="ru-RU" altLang="ru-RU" smtClean="0"/>
              <a:t>База данных (БД) — это организованная структура, предназначенная для хранения информации. </a:t>
            </a:r>
          </a:p>
          <a:p>
            <a:pPr eaLnBrk="1" hangingPunct="1"/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Сообщение об ошибке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285750" y="2017713"/>
            <a:ext cx="8669338" cy="4114800"/>
          </a:xfrm>
        </p:spPr>
        <p:txBody>
          <a:bodyPr/>
          <a:lstStyle/>
          <a:p>
            <a:r>
              <a:rPr lang="ru-RU" altLang="ru-RU" smtClean="0"/>
              <a:t>Текстовое сообщение, которое выдается автоматически</a:t>
            </a:r>
            <a:br>
              <a:rPr lang="ru-RU" altLang="ru-RU" smtClean="0"/>
            </a:br>
            <a:r>
              <a:rPr lang="ru-RU" altLang="ru-RU" smtClean="0"/>
              <a:t>при попытке ввода в поле ошибочных данных.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B0B8D4-6871-4187-A3CE-F31712706635}" type="slidenum">
              <a:rPr lang="ru-RU" altLang="ru-RU">
                <a:latin typeface="Tahoma" panose="020B0604030504040204" pitchFamily="34" charset="0"/>
              </a:rPr>
              <a:pPr eaLnBrk="1" hangingPunct="1"/>
              <a:t>20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Обязательное поле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285750" y="2017713"/>
            <a:ext cx="8669338" cy="4114800"/>
          </a:xfrm>
        </p:spPr>
        <p:txBody>
          <a:bodyPr/>
          <a:lstStyle/>
          <a:p>
            <a:r>
              <a:rPr lang="ru-RU" altLang="ru-RU" smtClean="0"/>
              <a:t>Свойство, определяющее обязательность заполнения данного поля при наполнении базы.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7BF3AF7-1BF1-4581-9A4B-D14B854319EF}" type="slidenum">
              <a:rPr lang="ru-RU" altLang="ru-RU">
                <a:latin typeface="Tahoma" panose="020B0604030504040204" pitchFamily="34" charset="0"/>
              </a:rPr>
              <a:pPr eaLnBrk="1" hangingPunct="1"/>
              <a:t>21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Пустые строки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Свойство, разрешающее ввод пустых строковых данных.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0AF0F6-32CA-4C09-BEC5-5DCC767CA581}" type="slidenum">
              <a:rPr lang="ru-RU" altLang="ru-RU">
                <a:latin typeface="Tahoma" panose="020B0604030504040204" pitchFamily="34" charset="0"/>
              </a:rPr>
              <a:pPr eaLnBrk="1" hangingPunct="1"/>
              <a:t>22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Индексированное поле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28625" y="2017713"/>
            <a:ext cx="8526463" cy="4114800"/>
          </a:xfrm>
        </p:spPr>
        <p:txBody>
          <a:bodyPr/>
          <a:lstStyle/>
          <a:p>
            <a:r>
              <a:rPr lang="ru-RU" altLang="ru-RU" smtClean="0"/>
              <a:t>Если поле обладает этим свойством, все операции, связанные с поиском или сортировкой записей по значению, хранящемуся в данном поле, существенно ускоряются.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485587-F0A0-4789-9F14-2DD121CF4915}" type="slidenum">
              <a:rPr lang="ru-RU" altLang="ru-RU">
                <a:latin typeface="Tahoma" panose="020B0604030504040204" pitchFamily="34" charset="0"/>
              </a:rPr>
              <a:pPr eaLnBrk="1" hangingPunct="1"/>
              <a:t>23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Свойства полей могут различаться в зависимости от типа данных.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7BEE82-8637-4DE0-95AB-1F4B8A530A93}" type="slidenum">
              <a:rPr lang="ru-RU" altLang="ru-RU">
                <a:latin typeface="Tahoma" panose="020B0604030504040204" pitchFamily="34" charset="0"/>
              </a:rPr>
              <a:pPr eaLnBrk="1" hangingPunct="1"/>
              <a:t>24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Типы данных</a:t>
            </a:r>
            <a:endParaRPr lang="ru-RU" altLang="ru-RU" smtClean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Таблицы баз данных, как правило, допускают работу с гораздо большим количеством разных типов данных.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E32C57-0C31-487D-8E32-12219DE812F5}" type="slidenum">
              <a:rPr lang="ru-RU" altLang="ru-RU">
                <a:latin typeface="Tahoma" panose="020B0604030504040204" pitchFamily="34" charset="0"/>
              </a:rPr>
              <a:pPr eaLnBrk="1" hangingPunct="1"/>
              <a:t>25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Текстовый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428625" y="2017713"/>
            <a:ext cx="8526463" cy="4114800"/>
          </a:xfrm>
        </p:spPr>
        <p:txBody>
          <a:bodyPr/>
          <a:lstStyle/>
          <a:p>
            <a:r>
              <a:rPr lang="ru-RU" altLang="ru-RU" smtClean="0"/>
              <a:t>Тип данных, используемый для хранения обычного неформатированного текста ограниченного размера (до 255 символов).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817485-0BF6-4621-9AB6-5C4CF49E61A6}" type="slidenum">
              <a:rPr lang="ru-RU" altLang="ru-RU">
                <a:latin typeface="Tahoma" panose="020B0604030504040204" pitchFamily="34" charset="0"/>
              </a:rPr>
              <a:pPr eaLnBrk="1" hangingPunct="1"/>
              <a:t>26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Поле Мемо 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Специальный тип данных для хранения больших объемов текста (до 65 535 символов).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C37195-06CA-493C-A16E-24582970E845}" type="slidenum">
              <a:rPr lang="ru-RU" altLang="ru-RU">
                <a:latin typeface="Tahoma" panose="020B0604030504040204" pitchFamily="34" charset="0"/>
              </a:rPr>
              <a:pPr eaLnBrk="1" hangingPunct="1"/>
              <a:t>27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Числовой 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428625" y="2017713"/>
            <a:ext cx="8526463" cy="4114800"/>
          </a:xfrm>
        </p:spPr>
        <p:txBody>
          <a:bodyPr/>
          <a:lstStyle/>
          <a:p>
            <a:r>
              <a:rPr lang="ru-RU" altLang="ru-RU" smtClean="0"/>
              <a:t>Тип данных для хранения действительных чисел.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952489-9E5C-4BAC-8188-E094FDFDC0F4}" type="slidenum">
              <a:rPr lang="ru-RU" altLang="ru-RU">
                <a:latin typeface="Tahoma" panose="020B0604030504040204" pitchFamily="34" charset="0"/>
              </a:rPr>
              <a:pPr eaLnBrk="1" hangingPunct="1"/>
              <a:t>28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Дата/время 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428625" y="2017713"/>
            <a:ext cx="8526463" cy="4114800"/>
          </a:xfrm>
        </p:spPr>
        <p:txBody>
          <a:bodyPr/>
          <a:lstStyle/>
          <a:p>
            <a:r>
              <a:rPr lang="ru-RU" altLang="ru-RU" smtClean="0"/>
              <a:t>Тип данных для хранения календарных дат и текущего времени.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F6E923-77D7-441F-B6C7-A38D7F1FD36F}" type="slidenum">
              <a:rPr lang="ru-RU" altLang="ru-RU">
                <a:latin typeface="Tahoma" panose="020B0604030504040204" pitchFamily="34" charset="0"/>
              </a:rPr>
              <a:pPr eaLnBrk="1" hangingPunct="1"/>
              <a:t>29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Системы управления базами данных (СУБД) позволяют размещать в своих структурах данные и методы, с помощью которых происходит взаимодействие с потребителем или с другими программно-аппаратными комплексами. 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857E02-B9A6-4049-B495-7DCF469CFDE4}" type="slidenum">
              <a:rPr lang="ru-RU" altLang="ru-RU">
                <a:latin typeface="Tahoma" panose="020B0604030504040204" pitchFamily="34" charset="0"/>
              </a:rPr>
              <a:pPr eaLnBrk="1" hangingPunct="1"/>
              <a:t>3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Денежный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428625" y="2017713"/>
            <a:ext cx="8526463" cy="4114800"/>
          </a:xfrm>
        </p:spPr>
        <p:txBody>
          <a:bodyPr/>
          <a:lstStyle/>
          <a:p>
            <a:r>
              <a:rPr lang="ru-RU" altLang="ru-RU" smtClean="0"/>
              <a:t>Тип данных для хранения денежных сумм.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9CE4DE-EBB9-45D3-9084-B5EC39970183}" type="slidenum">
              <a:rPr lang="ru-RU" altLang="ru-RU">
                <a:latin typeface="Tahoma" panose="020B0604030504040204" pitchFamily="34" charset="0"/>
              </a:rPr>
              <a:pPr eaLnBrk="1" hangingPunct="1"/>
              <a:t>30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Счетчик 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428625" y="2017713"/>
            <a:ext cx="8526463" cy="4114800"/>
          </a:xfrm>
        </p:spPr>
        <p:txBody>
          <a:bodyPr/>
          <a:lstStyle/>
          <a:p>
            <a:r>
              <a:rPr lang="ru-RU" altLang="ru-RU" smtClean="0"/>
              <a:t>Специальный тип данных для уникальных натуральных чисел с автоматическим наращиванием.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FE97EAC-5009-4E19-81D4-412586479BB0}" type="slidenum">
              <a:rPr lang="ru-RU" altLang="ru-RU">
                <a:latin typeface="Tahoma" panose="020B0604030504040204" pitchFamily="34" charset="0"/>
              </a:rPr>
              <a:pPr eaLnBrk="1" hangingPunct="1"/>
              <a:t>31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Логический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Тип для хранения логических данных (могут принимать только два значения, например Да или Нет).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50E78E-C30F-4290-9B96-EF081FCB6989}" type="slidenum">
              <a:rPr lang="ru-RU" altLang="ru-RU">
                <a:latin typeface="Tahoma" panose="020B0604030504040204" pitchFamily="34" charset="0"/>
              </a:rPr>
              <a:pPr eaLnBrk="1" hangingPunct="1"/>
              <a:t>32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Поле объекта OLE 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Специальный тип данных, предназначенный для хранения</a:t>
            </a:r>
            <a:br>
              <a:rPr lang="ru-RU" altLang="ru-RU" smtClean="0"/>
            </a:br>
            <a:r>
              <a:rPr lang="ru-RU" altLang="ru-RU" smtClean="0"/>
              <a:t>объектов OLE, например мультимедийных.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F44B5C-54E1-4BC0-9AE8-42C7394E7A8A}" type="slidenum">
              <a:rPr lang="ru-RU" altLang="ru-RU">
                <a:latin typeface="Tahoma" panose="020B0604030504040204" pitchFamily="34" charset="0"/>
              </a:rPr>
              <a:pPr eaLnBrk="1" hangingPunct="1"/>
              <a:t>33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Гиперссылка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285750" y="2017713"/>
            <a:ext cx="8669338" cy="4114800"/>
          </a:xfrm>
        </p:spPr>
        <p:txBody>
          <a:bodyPr/>
          <a:lstStyle/>
          <a:p>
            <a:r>
              <a:rPr lang="ru-RU" altLang="ru-RU" smtClean="0"/>
              <a:t>Специальное поле для хранения адресов URL для </a:t>
            </a:r>
            <a:r>
              <a:rPr lang="en-US" altLang="ru-RU" smtClean="0"/>
              <a:t>Web</a:t>
            </a:r>
            <a:r>
              <a:rPr lang="ru-RU" altLang="ru-RU" smtClean="0"/>
              <a:t>-объектов Интернета.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BBA268-A4BE-418A-9501-B3DE6409150C}" type="slidenum">
              <a:rPr lang="ru-RU" altLang="ru-RU">
                <a:latin typeface="Tahoma" panose="020B0604030504040204" pitchFamily="34" charset="0"/>
              </a:rPr>
              <a:pPr eaLnBrk="1" hangingPunct="1"/>
              <a:t>34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Мастер подстановок </a:t>
            </a: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Объект, настройкой которого можно автоматизировать ввод данных в поле так, чтобы не вводить их вручную, а выбирать из раскрывающегося списка.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B0D3EB-9822-4D29-9FEC-32D6F3385C0F}" type="slidenum">
              <a:rPr lang="ru-RU" altLang="ru-RU">
                <a:latin typeface="Tahoma" panose="020B0604030504040204" pitchFamily="34" charset="0"/>
              </a:rPr>
              <a:pPr eaLnBrk="1" hangingPunct="1"/>
              <a:t>35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Безопасность баз данных</a:t>
            </a:r>
            <a:endParaRPr lang="ru-RU" altLang="ru-RU" smtClean="0"/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285750" y="2017713"/>
            <a:ext cx="8669338" cy="4114800"/>
          </a:xfrm>
        </p:spPr>
        <p:txBody>
          <a:bodyPr/>
          <a:lstStyle/>
          <a:p>
            <a:r>
              <a:rPr lang="ru-RU" altLang="ru-RU" smtClean="0"/>
              <a:t>Базы данных — это тоже файлы, но работа с ними отличается от работы с файлов других типов, создаваемых прочими приложениями. </a:t>
            </a:r>
          </a:p>
          <a:p>
            <a:r>
              <a:rPr lang="ru-RU" altLang="ru-RU" smtClean="0"/>
              <a:t>Для баз данных предъявляются особые требования с точки зрения безопасности, поэтому в них реализован другой подход к сохранению данных.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09DE9F-2DCD-4C85-95A3-3BC647452E3B}" type="slidenum">
              <a:rPr lang="ru-RU" altLang="ru-RU">
                <a:latin typeface="Tahoma" panose="020B0604030504040204" pitchFamily="34" charset="0"/>
              </a:rPr>
              <a:pPr eaLnBrk="1" hangingPunct="1"/>
              <a:t>36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428625" y="2017713"/>
            <a:ext cx="8526463" cy="4114800"/>
          </a:xfrm>
        </p:spPr>
        <p:txBody>
          <a:bodyPr/>
          <a:lstStyle/>
          <a:p>
            <a:r>
              <a:rPr lang="ru-RU" altLang="ru-RU" smtClean="0"/>
              <a:t>Целостность содержимого базы не может и не должна зависеть ни от конкретных действий некоего пользователя, забывшего сохранить файл перед выключением компьютера, ни от перебоев в электросети.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8BBAC6-E648-4E2A-8F7A-CF5DF8A0E09D}" type="slidenum">
              <a:rPr lang="ru-RU" altLang="ru-RU">
                <a:latin typeface="Tahoma" panose="020B0604030504040204" pitchFamily="34" charset="0"/>
              </a:rPr>
              <a:pPr eaLnBrk="1" hangingPunct="1"/>
              <a:t>37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В части операций участвует операционная система компьютера, но некоторые операции сохранения происходят в обход операционной системы.</a:t>
            </a:r>
          </a:p>
          <a:p>
            <a:r>
              <a:rPr lang="ru-RU" altLang="ru-RU" smtClean="0"/>
              <a:t>Операции изменения структуры базы данных, создания новых таблиц или вообще объектов происходят при сохранении файла базы данных.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2F050B-AC7D-4896-9781-CDDEC5C9B9AD}" type="slidenum">
              <a:rPr lang="ru-RU" altLang="ru-RU">
                <a:latin typeface="Tahoma" panose="020B0604030504040204" pitchFamily="34" charset="0"/>
              </a:rPr>
              <a:pPr eaLnBrk="1" hangingPunct="1"/>
              <a:t>38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Операции по изменению содержания данных, не затрагивающие структуру базы, максимально автоматизированы и выполняются без предупреждения.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6112A5-8C9C-442B-99ED-0AFB8A28D1B3}" type="slidenum">
              <a:rPr lang="ru-RU" altLang="ru-RU">
                <a:latin typeface="Tahoma" panose="020B0604030504040204" pitchFamily="34" charset="0"/>
              </a:rPr>
              <a:pPr eaLnBrk="1" hangingPunct="1"/>
              <a:t>39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28625" y="2017713"/>
            <a:ext cx="8526463" cy="4114800"/>
          </a:xfrm>
        </p:spPr>
        <p:txBody>
          <a:bodyPr/>
          <a:lstStyle/>
          <a:p>
            <a:r>
              <a:rPr lang="ru-RU" altLang="ru-RU" smtClean="0"/>
              <a:t>В современных базах данных хранятся отнюдь не только данные, но и информация.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F84031-B62C-4C8A-A8FE-B8253C479513}" type="slidenum">
              <a:rPr lang="ru-RU" altLang="ru-RU">
                <a:latin typeface="Tahoma" panose="020B0604030504040204" pitchFamily="34" charset="0"/>
              </a:rPr>
              <a:pPr eaLnBrk="1" hangingPunct="1"/>
              <a:t>4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500063" y="2017713"/>
            <a:ext cx="8455025" cy="41148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ru-RU" sz="7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баз данных</a:t>
            </a:r>
            <a:endParaRPr lang="ru-RU" sz="75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75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CED1C4-9891-4262-B282-CBCD6D7C373E}" type="slidenum">
              <a:rPr lang="ru-RU" altLang="ru-RU">
                <a:latin typeface="Tahoma" panose="020B0604030504040204" pitchFamily="34" charset="0"/>
              </a:rPr>
              <a:pPr eaLnBrk="1" hangingPunct="1"/>
              <a:t>40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Режимы работы с базами данных</a:t>
            </a:r>
            <a:endParaRPr lang="ru-RU" altLang="ru-RU" smtClean="0"/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>
          <a:xfrm>
            <a:off x="500063" y="2017713"/>
            <a:ext cx="8455025" cy="4114800"/>
          </a:xfrm>
        </p:spPr>
        <p:txBody>
          <a:bodyPr/>
          <a:lstStyle/>
          <a:p>
            <a:r>
              <a:rPr lang="ru-RU" altLang="ru-RU" sz="3000" smtClean="0"/>
              <a:t>СУБД имеет два режима работы: </a:t>
            </a:r>
            <a:r>
              <a:rPr lang="ru-RU" altLang="ru-RU" sz="3000" smtClean="0">
                <a:solidFill>
                  <a:srgbClr val="FF0000"/>
                </a:solidFill>
              </a:rPr>
              <a:t>проектировочный</a:t>
            </a:r>
            <a:r>
              <a:rPr lang="ru-RU" altLang="ru-RU" sz="3000" smtClean="0"/>
              <a:t> и </a:t>
            </a:r>
            <a:r>
              <a:rPr lang="ru-RU" altLang="ru-RU" sz="3000" smtClean="0">
                <a:solidFill>
                  <a:srgbClr val="FF0000"/>
                </a:solidFill>
              </a:rPr>
              <a:t>пользовательский</a:t>
            </a:r>
            <a:r>
              <a:rPr lang="ru-RU" altLang="ru-RU" sz="3000" smtClean="0"/>
              <a:t>. </a:t>
            </a:r>
          </a:p>
          <a:p>
            <a:r>
              <a:rPr lang="ru-RU" altLang="ru-RU" sz="3000" smtClean="0"/>
              <a:t>Первый режим предназначен для создания или изменения структуры базы и создания ее объектов. </a:t>
            </a:r>
          </a:p>
          <a:p>
            <a:r>
              <a:rPr lang="ru-RU" altLang="ru-RU" sz="3000" smtClean="0"/>
              <a:t>Во втором режиме происходит использование ранее подготовленных объектов для наполнения базы или получения данных из нее.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09D53D-E13A-41DB-8F7B-211359030180}" type="slidenum">
              <a:rPr lang="ru-RU" altLang="ru-RU">
                <a:latin typeface="Tahoma" panose="020B0604030504040204" pitchFamily="34" charset="0"/>
              </a:rPr>
              <a:pPr eaLnBrk="1" hangingPunct="1"/>
              <a:t>41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Проектировщики</a:t>
            </a:r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>
          <a:xfrm>
            <a:off x="500063" y="2017713"/>
            <a:ext cx="8455025" cy="4114800"/>
          </a:xfrm>
        </p:spPr>
        <p:txBody>
          <a:bodyPr/>
          <a:lstStyle/>
          <a:p>
            <a:r>
              <a:rPr lang="ru-RU" altLang="ru-RU" smtClean="0"/>
              <a:t>Их задача состоит в разработке структуры таблиц базы данных и согласовании ее с заказчиком.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7C2A52-B910-4631-AB7E-C005CD9CD28D}" type="slidenum">
              <a:rPr lang="ru-RU" altLang="ru-RU">
                <a:latin typeface="Tahoma" panose="020B0604030504040204" pitchFamily="34" charset="0"/>
              </a:rPr>
              <a:pPr eaLnBrk="1" hangingPunct="1"/>
              <a:t>42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Пользователи</a:t>
            </a:r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Получают исходную базу данных от проектировщиков и занимаются ее наполнением и обслуживанием.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41533C-0615-486E-8669-205A58330B0D}" type="slidenum">
              <a:rPr lang="ru-RU" altLang="ru-RU">
                <a:latin typeface="Tahoma" panose="020B0604030504040204" pitchFamily="34" charset="0"/>
              </a:rPr>
              <a:pPr eaLnBrk="1" hangingPunct="1"/>
              <a:t>43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Объекты базы данных</a:t>
            </a:r>
            <a:endParaRPr lang="ru-RU" altLang="ru-RU" smtClean="0"/>
          </a:p>
        </p:txBody>
      </p:sp>
      <p:sp>
        <p:nvSpPr>
          <p:cNvPr id="49155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Основные типы объектов мы  рассмотрим на примере СУБД Microsoft Access. </a:t>
            </a:r>
          </a:p>
          <a:p>
            <a:r>
              <a:rPr lang="ru-RU" altLang="ru-RU" smtClean="0"/>
              <a:t>В версии Microsoft Access эта СУБД позволяет создавать и использовать объекты семи различных типов.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DABDDD-0AE9-46F9-819C-D10BC0EDBA35}" type="slidenum">
              <a:rPr lang="ru-RU" altLang="ru-RU">
                <a:latin typeface="Tahoma" panose="020B0604030504040204" pitchFamily="34" charset="0"/>
              </a:rPr>
              <a:pPr eaLnBrk="1" hangingPunct="1"/>
              <a:t>44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Таблицы</a:t>
            </a:r>
            <a:endParaRPr lang="ru-RU" altLang="ru-RU" smtClean="0"/>
          </a:p>
        </p:txBody>
      </p:sp>
      <p:sp>
        <p:nvSpPr>
          <p:cNvPr id="50179" name="Содержимое 2"/>
          <p:cNvSpPr>
            <a:spLocks noGrp="1"/>
          </p:cNvSpPr>
          <p:nvPr>
            <p:ph idx="1"/>
          </p:nvPr>
        </p:nvSpPr>
        <p:spPr>
          <a:xfrm>
            <a:off x="428625" y="2017713"/>
            <a:ext cx="8526463" cy="4114800"/>
          </a:xfrm>
        </p:spPr>
        <p:txBody>
          <a:bodyPr/>
          <a:lstStyle/>
          <a:p>
            <a:r>
              <a:rPr lang="ru-RU" altLang="ru-RU" smtClean="0"/>
              <a:t>Это основные объекты любой базы данных. </a:t>
            </a:r>
          </a:p>
          <a:p>
            <a:r>
              <a:rPr lang="ru-RU" altLang="ru-RU" smtClean="0"/>
              <a:t>В таблицах хранятся все данные, имеющиеся в базе.</a:t>
            </a:r>
          </a:p>
          <a:p>
            <a:r>
              <a:rPr lang="ru-RU" altLang="ru-RU" smtClean="0"/>
              <a:t>Таблицы хранят структуру базы (поля, их типы и свойства).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79F5BD-C0D1-47AE-9C89-E2519DE4A781}" type="slidenum">
              <a:rPr lang="ru-RU" altLang="ru-RU">
                <a:latin typeface="Tahoma" panose="020B0604030504040204" pitchFamily="34" charset="0"/>
              </a:rPr>
              <a:pPr eaLnBrk="1" hangingPunct="1"/>
              <a:t>45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Запросы</a:t>
            </a:r>
            <a:endParaRPr lang="ru-RU" altLang="ru-RU" smtClean="0"/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>
          <a:xfrm>
            <a:off x="214313" y="2017713"/>
            <a:ext cx="8740775" cy="4114800"/>
          </a:xfrm>
        </p:spPr>
        <p:txBody>
          <a:bodyPr/>
          <a:lstStyle/>
          <a:p>
            <a:r>
              <a:rPr lang="ru-RU" altLang="ru-RU" sz="2800" smtClean="0"/>
              <a:t>Служат для извлечения данных из таблиц и предоставления их пользователю в удобном виде. </a:t>
            </a:r>
          </a:p>
          <a:p>
            <a:r>
              <a:rPr lang="ru-RU" altLang="ru-RU" sz="2800" smtClean="0"/>
              <a:t>С помощью запросов выполняют: отбор данных, их сортировку и фильтрацию, преобразование данных по заданному алгоритму, создают новые таблицы выполняют автоматическое наполнение таблиц данными, импортированными из других источников, выполняют простейшие вычисления в таблицах и многое другое.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11DCC2-C645-4EE4-B879-A6690F359047}" type="slidenum">
              <a:rPr lang="ru-RU" altLang="ru-RU">
                <a:latin typeface="Tahoma" panose="020B0604030504040204" pitchFamily="34" charset="0"/>
              </a:rPr>
              <a:pPr eaLnBrk="1" hangingPunct="1"/>
              <a:t>46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>
          <a:xfrm>
            <a:off x="285750" y="2017713"/>
            <a:ext cx="8669338" cy="4114800"/>
          </a:xfrm>
        </p:spPr>
        <p:txBody>
          <a:bodyPr/>
          <a:lstStyle/>
          <a:p>
            <a:r>
              <a:rPr lang="ru-RU" altLang="ru-RU" sz="2800" smtClean="0"/>
              <a:t>Из соображений безопасности, чем меньше доступа к базовым таблицам имеют конечные пользователи, тем лучше. </a:t>
            </a:r>
          </a:p>
          <a:p>
            <a:r>
              <a:rPr lang="ru-RU" altLang="ru-RU" sz="2800" smtClean="0"/>
              <a:t>Во-первых, снижается риск того, что неумелыми действиями они повредят данные в таблицах. </a:t>
            </a:r>
          </a:p>
          <a:p>
            <a:r>
              <a:rPr lang="ru-RU" altLang="ru-RU" sz="2800" smtClean="0"/>
              <a:t>Во-вторых, предоставив разным пользователям разные запросы, можно эффективно разграничить их доступ к данным в строгом соответствии с кругом персональных обязанностей.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0A77A3-C19E-46CC-9E52-B54B475CE5A7}" type="slidenum">
              <a:rPr lang="ru-RU" altLang="ru-RU">
                <a:latin typeface="Tahoma" panose="020B0604030504040204" pitchFamily="34" charset="0"/>
              </a:rPr>
              <a:pPr eaLnBrk="1" hangingPunct="1"/>
              <a:t>47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53251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Особенность запросов состоит в том, что они черпают данные из базовых таблиц и создают на их основе временную результирующую таблицу.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25B125-DC95-4BDB-A0E8-CB5376D11ACC}" type="slidenum">
              <a:rPr lang="ru-RU" altLang="ru-RU">
                <a:latin typeface="Tahoma" panose="020B0604030504040204" pitchFamily="34" charset="0"/>
              </a:rPr>
              <a:pPr eaLnBrk="1" hangingPunct="1"/>
              <a:t>48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Основной принцип состоит в том, что от базовых таблиц никакой упорядоченности не требуется. </a:t>
            </a:r>
          </a:p>
          <a:p>
            <a:r>
              <a:rPr lang="ru-RU" altLang="ru-RU" smtClean="0"/>
              <a:t>Все записи в основные таблицы вносятся только в естественном порядке по мере их поступления, то есть в неупорядоченном виде.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D7654A-9F24-40C2-A2A8-090D0AD4356D}" type="slidenum">
              <a:rPr lang="ru-RU" altLang="ru-RU">
                <a:latin typeface="Tahoma" panose="020B0604030504040204" pitchFamily="34" charset="0"/>
              </a:rPr>
              <a:pPr eaLnBrk="1" hangingPunct="1"/>
              <a:t>49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Системы управления базами данных (СУБД)</a:t>
            </a:r>
            <a:endParaRPr lang="ru-RU" alt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85750" y="2017713"/>
            <a:ext cx="8669338" cy="4114800"/>
          </a:xfrm>
        </p:spPr>
        <p:txBody>
          <a:bodyPr/>
          <a:lstStyle/>
          <a:p>
            <a:r>
              <a:rPr lang="ru-RU" altLang="ru-RU" smtClean="0"/>
              <a:t>Комплекс программных средств, предназначенных для создания структуры новой базы, наполнения ее содержимым, редактирования содержимого и визуализации информации. 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2BE3EB-87DB-4A45-9848-83977D214005}" type="slidenum">
              <a:rPr lang="ru-RU" altLang="ru-RU">
                <a:latin typeface="Tahoma" panose="020B0604030504040204" pitchFamily="34" charset="0"/>
              </a:rPr>
              <a:pPr eaLnBrk="1" hangingPunct="1"/>
              <a:t>5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Формы</a:t>
            </a:r>
            <a:endParaRPr lang="ru-RU" altLang="ru-RU" smtClean="0"/>
          </a:p>
        </p:txBody>
      </p:sp>
      <p:sp>
        <p:nvSpPr>
          <p:cNvPr id="55299" name="Содержимое 2"/>
          <p:cNvSpPr>
            <a:spLocks noGrp="1"/>
          </p:cNvSpPr>
          <p:nvPr>
            <p:ph idx="1"/>
          </p:nvPr>
        </p:nvSpPr>
        <p:spPr>
          <a:xfrm>
            <a:off x="285750" y="2017713"/>
            <a:ext cx="8669338" cy="4114800"/>
          </a:xfrm>
        </p:spPr>
        <p:txBody>
          <a:bodyPr/>
          <a:lstStyle/>
          <a:p>
            <a:r>
              <a:rPr lang="ru-RU" altLang="ru-RU" smtClean="0"/>
              <a:t>Формы — это средства для ввода данных. </a:t>
            </a:r>
          </a:p>
          <a:p>
            <a:r>
              <a:rPr lang="ru-RU" altLang="ru-RU" smtClean="0"/>
              <a:t>Смысл их — предоставить пользователю средства для заполнения только тех полей, которые ему заполнять положено.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3B2FC6-81C4-4B5C-A775-83C0E5F48ED5}" type="slidenum">
              <a:rPr lang="ru-RU" altLang="ru-RU">
                <a:latin typeface="Tahoma" panose="020B0604030504040204" pitchFamily="34" charset="0"/>
              </a:rPr>
              <a:pPr eaLnBrk="1" hangingPunct="1"/>
              <a:t>50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>
          <a:xfrm>
            <a:off x="428625" y="2017713"/>
            <a:ext cx="8526463" cy="4114800"/>
          </a:xfrm>
        </p:spPr>
        <p:txBody>
          <a:bodyPr/>
          <a:lstStyle/>
          <a:p>
            <a:r>
              <a:rPr lang="ru-RU" altLang="ru-RU" smtClean="0"/>
              <a:t>Преимущества форм раскрываются особенно наглядно, когда происходит ввод данных с заполненных бланков.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19AFDC-BA65-4CE7-98BB-32877F02E152}" type="slidenum">
              <a:rPr lang="ru-RU" altLang="ru-RU">
                <a:latin typeface="Tahoma" panose="020B0604030504040204" pitchFamily="34" charset="0"/>
              </a:rPr>
              <a:pPr eaLnBrk="1" hangingPunct="1"/>
              <a:t>51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Отчеты</a:t>
            </a:r>
            <a:endParaRPr lang="ru-RU" altLang="ru-RU" smtClean="0"/>
          </a:p>
        </p:txBody>
      </p:sp>
      <p:sp>
        <p:nvSpPr>
          <p:cNvPr id="57347" name="Содержимое 2"/>
          <p:cNvSpPr>
            <a:spLocks noGrp="1"/>
          </p:cNvSpPr>
          <p:nvPr>
            <p:ph idx="1"/>
          </p:nvPr>
        </p:nvSpPr>
        <p:spPr>
          <a:xfrm>
            <a:off x="428625" y="2017713"/>
            <a:ext cx="8526463" cy="4114800"/>
          </a:xfrm>
        </p:spPr>
        <p:txBody>
          <a:bodyPr/>
          <a:lstStyle/>
          <a:p>
            <a:r>
              <a:rPr lang="ru-RU" altLang="ru-RU" smtClean="0"/>
              <a:t>Предназначены только для вывода данных на печатающее устройство.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FAC100E-81C7-459D-A877-097947B11EB6}" type="slidenum">
              <a:rPr lang="ru-RU" altLang="ru-RU">
                <a:latin typeface="Tahoma" panose="020B0604030504040204" pitchFamily="34" charset="0"/>
              </a:rPr>
              <a:pPr eaLnBrk="1" hangingPunct="1"/>
              <a:t>52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Страницы</a:t>
            </a:r>
            <a:endParaRPr lang="ru-RU" altLang="ru-RU" smtClean="0"/>
          </a:p>
        </p:txBody>
      </p:sp>
      <p:sp>
        <p:nvSpPr>
          <p:cNvPr id="58371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z="3000" smtClean="0"/>
              <a:t>Физически это особый объект, выполненный в коде HTML, размещаемый на </a:t>
            </a:r>
            <a:r>
              <a:rPr lang="en-US" altLang="ru-RU" sz="3000" smtClean="0"/>
              <a:t>web</a:t>
            </a:r>
            <a:r>
              <a:rPr lang="ru-RU" altLang="ru-RU" sz="3000" smtClean="0"/>
              <a:t>-странице и передаваемый клиенту вместе с ней. </a:t>
            </a:r>
          </a:p>
          <a:p>
            <a:r>
              <a:rPr lang="ru-RU" altLang="ru-RU" sz="3000" smtClean="0"/>
              <a:t>Сам по себе этот объект не является базой данных, но содержит компоненты, через которые осуществляется связь переданной </a:t>
            </a:r>
            <a:r>
              <a:rPr lang="en-US" altLang="ru-RU" sz="3000" smtClean="0"/>
              <a:t>web</a:t>
            </a:r>
            <a:r>
              <a:rPr lang="ru-RU" altLang="ru-RU" sz="3000" smtClean="0"/>
              <a:t>-страницы с базой данных, остающейся на сервере.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A439F4-324C-439E-96A3-44F05EB8B75B}" type="slidenum">
              <a:rPr lang="ru-RU" altLang="ru-RU">
                <a:latin typeface="Tahoma" panose="020B0604030504040204" pitchFamily="34" charset="0"/>
              </a:rPr>
              <a:pPr eaLnBrk="1" hangingPunct="1"/>
              <a:t>53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Макросы и модули</a:t>
            </a:r>
            <a:endParaRPr lang="ru-RU" altLang="ru-RU" smtClean="0"/>
          </a:p>
        </p:txBody>
      </p:sp>
      <p:sp>
        <p:nvSpPr>
          <p:cNvPr id="59395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Эти категории объектов предназначены как для автоматизации повторяющихся операций при работе с системой управления базами данных, так и для создания новых функций путем программирования. 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F6AEC0D-275C-4266-9FC7-046F4BB1006D}" type="slidenum">
              <a:rPr lang="ru-RU" altLang="ru-RU">
                <a:latin typeface="Tahoma" panose="020B0604030504040204" pitchFamily="34" charset="0"/>
              </a:rPr>
              <a:pPr eaLnBrk="1" hangingPunct="1"/>
              <a:t>54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60419" name="Содержимое 2"/>
          <p:cNvSpPr>
            <a:spLocks noGrp="1"/>
          </p:cNvSpPr>
          <p:nvPr>
            <p:ph idx="1"/>
          </p:nvPr>
        </p:nvSpPr>
        <p:spPr>
          <a:xfrm>
            <a:off x="285750" y="2017713"/>
            <a:ext cx="8669338" cy="4114800"/>
          </a:xfrm>
        </p:spPr>
        <p:txBody>
          <a:bodyPr/>
          <a:lstStyle/>
          <a:p>
            <a:r>
              <a:rPr lang="ru-RU" altLang="ru-RU" smtClean="0"/>
              <a:t>В СУБД Microsoft Access макросы состоят из последовательности внутренних команд СУБД и являются одним из средств автоматизации работы с базой. </a:t>
            </a:r>
          </a:p>
          <a:p>
            <a:r>
              <a:rPr lang="ru-RU" altLang="ru-RU" smtClean="0"/>
              <a:t>Модули создаются средствами внешнего языка программирования, в данном случае языка Visual Basic for Applications.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56D36D-1256-4EEF-9CA8-638657AEFFBA}" type="slidenum">
              <a:rPr lang="ru-RU" altLang="ru-RU">
                <a:latin typeface="Tahoma" panose="020B0604030504040204" pitchFamily="34" charset="0"/>
              </a:rPr>
              <a:pPr eaLnBrk="1" hangingPunct="1"/>
              <a:t>55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Проектирование базы данных</a:t>
            </a:r>
            <a:endParaRPr lang="ru-RU" altLang="ru-RU" smtClean="0"/>
          </a:p>
        </p:txBody>
      </p:sp>
      <p:sp>
        <p:nvSpPr>
          <p:cNvPr id="61443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Неоптимальные решения и прямые ошибки, заложенные на этапе проектирования, впоследствии очень трудно устраняются, поэтому этот этап является основополагающим.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875BBA-3810-4B78-8906-A8543640BD1C}" type="slidenum">
              <a:rPr lang="ru-RU" altLang="ru-RU">
                <a:latin typeface="Tahoma" panose="020B0604030504040204" pitchFamily="34" charset="0"/>
              </a:rPr>
              <a:pPr eaLnBrk="1" hangingPunct="1"/>
              <a:t>56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Разработка технического задания</a:t>
            </a:r>
            <a:endParaRPr lang="ru-RU" altLang="ru-RU" smtClean="0"/>
          </a:p>
        </p:txBody>
      </p:sp>
      <p:sp>
        <p:nvSpPr>
          <p:cNvPr id="62467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mtClean="0"/>
              <a:t>Обычно используют следующие подходы:</a:t>
            </a:r>
          </a:p>
          <a:p>
            <a:r>
              <a:rPr lang="ru-RU" altLang="ru-RU" smtClean="0"/>
              <a:t>демонстрируют заказчику работу аналогичной базы данных, после чего согласовывают спецификацию отличий;</a:t>
            </a:r>
          </a:p>
          <a:p>
            <a:r>
              <a:rPr lang="ru-RU" altLang="ru-RU" smtClean="0"/>
              <a:t>если аналога нет, выясняют круг задач и потребностей заказчика, после чего</a:t>
            </a:r>
            <a:br>
              <a:rPr lang="ru-RU" altLang="ru-RU" smtClean="0"/>
            </a:br>
            <a:r>
              <a:rPr lang="ru-RU" altLang="ru-RU" smtClean="0"/>
              <a:t>помогают ему подготовить техническое задание.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468D7E-12E5-4434-926F-DDAF55043009}" type="slidenum">
              <a:rPr lang="ru-RU" altLang="ru-RU">
                <a:latin typeface="Tahoma" panose="020B0604030504040204" pitchFamily="34" charset="0"/>
              </a:rPr>
              <a:pPr eaLnBrk="1" hangingPunct="1"/>
              <a:t>57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500" b="1" smtClean="0"/>
              <a:t>При подготовке технического задания составляют</a:t>
            </a:r>
          </a:p>
        </p:txBody>
      </p:sp>
      <p:sp>
        <p:nvSpPr>
          <p:cNvPr id="63491" name="Содержимое 2"/>
          <p:cNvSpPr>
            <a:spLocks noGrp="1"/>
          </p:cNvSpPr>
          <p:nvPr>
            <p:ph idx="1"/>
          </p:nvPr>
        </p:nvSpPr>
        <p:spPr>
          <a:xfrm>
            <a:off x="285750" y="2017713"/>
            <a:ext cx="8669338" cy="4114800"/>
          </a:xfrm>
        </p:spPr>
        <p:txBody>
          <a:bodyPr/>
          <a:lstStyle/>
          <a:p>
            <a:r>
              <a:rPr lang="ru-RU" altLang="ru-RU" sz="3000" smtClean="0"/>
              <a:t>список исходных данных, с которыми работает заказчик;</a:t>
            </a:r>
          </a:p>
          <a:p>
            <a:r>
              <a:rPr lang="ru-RU" altLang="ru-RU" sz="3000" smtClean="0"/>
              <a:t>список выходных данных, которые необходимы заказчику для управления</a:t>
            </a:r>
            <a:br>
              <a:rPr lang="ru-RU" altLang="ru-RU" sz="3000" smtClean="0"/>
            </a:br>
            <a:r>
              <a:rPr lang="ru-RU" altLang="ru-RU" sz="3000" smtClean="0"/>
              <a:t>структурой своего предприятия;</a:t>
            </a:r>
          </a:p>
          <a:p>
            <a:r>
              <a:rPr lang="ru-RU" altLang="ru-RU" sz="3000" smtClean="0"/>
              <a:t>список выходных данных, которые не являются необходимыми для заказчика, но которые он должен предоставлять в другие организации.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ECE230-8A5A-422E-AF30-E6BEA2FA3CF1}" type="slidenum">
              <a:rPr lang="ru-RU" altLang="ru-RU">
                <a:latin typeface="Tahoma" panose="020B0604030504040204" pitchFamily="34" charset="0"/>
              </a:rPr>
              <a:pPr eaLnBrk="1" hangingPunct="1"/>
              <a:t>58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Разработка схемы данных</a:t>
            </a:r>
            <a:endParaRPr lang="ru-RU" altLang="ru-RU" smtClean="0"/>
          </a:p>
        </p:txBody>
      </p:sp>
      <p:sp>
        <p:nvSpPr>
          <p:cNvPr id="64515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Работа начинается с составления генерального списка полей — он может насчитывать десятки и даже сотни позиций.</a:t>
            </a:r>
          </a:p>
          <a:p>
            <a:r>
              <a:rPr lang="ru-RU" altLang="ru-RU" smtClean="0"/>
              <a:t>В соответствии с типом данных, размещаемых в каждом поле, определяют лишь более подходящий тип для каждого поля.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45E549-9386-4825-B712-2105DB858D71}" type="slidenum">
              <a:rPr lang="ru-RU" altLang="ru-RU">
                <a:latin typeface="Tahoma" panose="020B0604030504040204" pitchFamily="34" charset="0"/>
              </a:rPr>
              <a:pPr eaLnBrk="1" hangingPunct="1"/>
              <a:t>59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Визуализация информации базы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28625" y="2017713"/>
            <a:ext cx="8526463" cy="4114800"/>
          </a:xfrm>
        </p:spPr>
        <p:txBody>
          <a:bodyPr/>
          <a:lstStyle/>
          <a:p>
            <a:r>
              <a:rPr lang="ru-RU" altLang="ru-RU" smtClean="0"/>
              <a:t>Отбор отображаемых данных в соответствии с заданным критерием, их упорядочение, оформление и последующая выдача на устройство вывода или передача по каналам связи.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8DD274-AB44-41FE-9921-1EBC001CD042}" type="slidenum">
              <a:rPr lang="ru-RU" altLang="ru-RU">
                <a:latin typeface="Tahoma" panose="020B0604030504040204" pitchFamily="34" charset="0"/>
              </a:rPr>
              <a:pPr eaLnBrk="1" hangingPunct="1"/>
              <a:t>6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65539" name="Содержимое 2"/>
          <p:cNvSpPr>
            <a:spLocks noGrp="1"/>
          </p:cNvSpPr>
          <p:nvPr>
            <p:ph idx="1"/>
          </p:nvPr>
        </p:nvSpPr>
        <p:spPr>
          <a:xfrm>
            <a:off x="285750" y="2017713"/>
            <a:ext cx="8669338" cy="4114800"/>
          </a:xfrm>
        </p:spPr>
        <p:txBody>
          <a:bodyPr/>
          <a:lstStyle/>
          <a:p>
            <a:r>
              <a:rPr lang="ru-RU" altLang="ru-RU" sz="3000" smtClean="0"/>
              <a:t>Далее распределяют поля генерального списка по базовым таблицам. </a:t>
            </a:r>
          </a:p>
          <a:p>
            <a:r>
              <a:rPr lang="ru-RU" altLang="ru-RU" sz="3000" smtClean="0"/>
              <a:t>На первом этапе распределение производят по функциональному признаку. </a:t>
            </a:r>
          </a:p>
          <a:p>
            <a:r>
              <a:rPr lang="ru-RU" altLang="ru-RU" sz="3000" smtClean="0"/>
              <a:t>Цель — обеспечить, чтобы ввод данных в одну таблицу производился, по возможности, в рамках одного подразделения, а еще лучше — на одном рабочем месте.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86EC2C-2034-4D69-8237-D0FE8E983031}" type="slidenum">
              <a:rPr lang="ru-RU" altLang="ru-RU">
                <a:latin typeface="Tahoma" panose="020B0604030504040204" pitchFamily="34" charset="0"/>
              </a:rPr>
              <a:pPr eaLnBrk="1" hangingPunct="1"/>
              <a:t>60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66563" name="Содержимое 2"/>
          <p:cNvSpPr>
            <a:spLocks noGrp="1"/>
          </p:cNvSpPr>
          <p:nvPr>
            <p:ph idx="1"/>
          </p:nvPr>
        </p:nvSpPr>
        <p:spPr>
          <a:xfrm>
            <a:off x="285750" y="2017713"/>
            <a:ext cx="8669338" cy="4114800"/>
          </a:xfrm>
        </p:spPr>
        <p:txBody>
          <a:bodyPr/>
          <a:lstStyle/>
          <a:p>
            <a:r>
              <a:rPr lang="ru-RU" altLang="ru-RU" smtClean="0"/>
              <a:t>Наметив столько таблиц, сколько подразделений охватывает база данных, приступают к дальнейшему делению таблиц. </a:t>
            </a:r>
          </a:p>
          <a:p>
            <a:r>
              <a:rPr lang="ru-RU" altLang="ru-RU" smtClean="0"/>
              <a:t>Критерием необходимости деления является факт множественного повтора данных в соседних записях. 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050ADE-3956-4362-9267-0ABC460B6BC7}" type="slidenum">
              <a:rPr lang="ru-RU" altLang="ru-RU">
                <a:latin typeface="Tahoma" panose="020B0604030504040204" pitchFamily="34" charset="0"/>
              </a:rPr>
              <a:pPr eaLnBrk="1" hangingPunct="1"/>
              <a:t>61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67587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В каждой из таблиц намечают ключевое поле. </a:t>
            </a:r>
          </a:p>
          <a:p>
            <a:r>
              <a:rPr lang="ru-RU" altLang="ru-RU" smtClean="0"/>
              <a:t>В качестве такового выбирают</a:t>
            </a:r>
            <a:br>
              <a:rPr lang="ru-RU" altLang="ru-RU" smtClean="0"/>
            </a:br>
            <a:r>
              <a:rPr lang="ru-RU" altLang="ru-RU" smtClean="0"/>
              <a:t>поле, данные в котором повторяться не могут.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933F2A-3A9A-40F1-A296-22D28D465055}" type="slidenum">
              <a:rPr lang="ru-RU" altLang="ru-RU">
                <a:latin typeface="Tahoma" panose="020B0604030504040204" pitchFamily="34" charset="0"/>
              </a:rPr>
              <a:pPr eaLnBrk="1" hangingPunct="1"/>
              <a:t>62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68611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С помощью карандаша и бумаги расчерчивают связи между таблицами. </a:t>
            </a:r>
          </a:p>
          <a:p>
            <a:r>
              <a:rPr lang="ru-RU" altLang="ru-RU" smtClean="0"/>
              <a:t>Такой чертеж называется схемой данных.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DBCC4D-8477-446D-8138-827A789A2C61}" type="slidenum">
              <a:rPr lang="ru-RU" altLang="ru-RU">
                <a:latin typeface="Tahoma" panose="020B0604030504040204" pitchFamily="34" charset="0"/>
              </a:rPr>
              <a:pPr eaLnBrk="1" hangingPunct="1"/>
              <a:t>63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Типы возможных связей между таблицами</a:t>
            </a:r>
          </a:p>
        </p:txBody>
      </p:sp>
      <p:sp>
        <p:nvSpPr>
          <p:cNvPr id="69635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z="3000" smtClean="0"/>
              <a:t>Наиболее распространенными являются связи «один ко многим» и «один к одному». </a:t>
            </a:r>
          </a:p>
          <a:p>
            <a:r>
              <a:rPr lang="ru-RU" altLang="ru-RU" sz="3000" smtClean="0"/>
              <a:t>Связь между таблицами организуется на основе общего поля, причем в одной из таблиц оно обязательно должно быть ключевым, то есть на стороне «один» должно выступать ключевое поле, содержащее уникальные, неповторяющиеся значения.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4F480A-8D0C-48C3-860E-8ABF48F9D995}" type="slidenum">
              <a:rPr lang="ru-RU" altLang="ru-RU">
                <a:latin typeface="Tahoma" panose="020B0604030504040204" pitchFamily="34" charset="0"/>
              </a:rPr>
              <a:pPr eaLnBrk="1" hangingPunct="1"/>
              <a:t>64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70659" name="Содержимое 2"/>
          <p:cNvSpPr>
            <a:spLocks noGrp="1"/>
          </p:cNvSpPr>
          <p:nvPr>
            <p:ph idx="1"/>
          </p:nvPr>
        </p:nvSpPr>
        <p:spPr>
          <a:xfrm>
            <a:off x="428625" y="2017713"/>
            <a:ext cx="8526463" cy="4114800"/>
          </a:xfrm>
        </p:spPr>
        <p:txBody>
          <a:bodyPr/>
          <a:lstStyle/>
          <a:p>
            <a:r>
              <a:rPr lang="ru-RU" altLang="ru-RU" smtClean="0"/>
              <a:t>Системы управления, способные работать со связанными таблицами, называют системами управления реляционными базами данных, а схемы данных в технической литературе могут называть схемой реляционных отношений.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96D038A-3A42-412E-A4D6-9E9B8FD36437}" type="slidenum">
              <a:rPr lang="ru-RU" altLang="ru-RU">
                <a:latin typeface="Tahoma" panose="020B0604030504040204" pitchFamily="34" charset="0"/>
              </a:rPr>
              <a:pPr eaLnBrk="1" hangingPunct="1"/>
              <a:t>65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71683" name="Содержимое 2"/>
          <p:cNvSpPr>
            <a:spLocks noGrp="1"/>
          </p:cNvSpPr>
          <p:nvPr>
            <p:ph idx="1"/>
          </p:nvPr>
        </p:nvSpPr>
        <p:spPr>
          <a:xfrm>
            <a:off x="285750" y="2017713"/>
            <a:ext cx="8669338" cy="4114800"/>
          </a:xfrm>
        </p:spPr>
        <p:txBody>
          <a:bodyPr/>
          <a:lstStyle/>
          <a:p>
            <a:r>
              <a:rPr lang="ru-RU" altLang="ru-RU" smtClean="0"/>
              <a:t>Разработкой схемы данных заканчивается «бумажный» этап работы над техническим предложением. </a:t>
            </a:r>
          </a:p>
          <a:p>
            <a:r>
              <a:rPr lang="ru-RU" altLang="ru-RU" smtClean="0"/>
              <a:t>На этом этапе завершается предварительное проектирование базы данных, и на следующем этапе начинается ее непосредственная разработка.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FE2C64C-C1C9-4C4B-AC03-964DB02962CE}" type="slidenum">
              <a:rPr lang="ru-RU" altLang="ru-RU">
                <a:latin typeface="Tahoma" panose="020B0604030504040204" pitchFamily="34" charset="0"/>
              </a:rPr>
              <a:pPr eaLnBrk="1" hangingPunct="1"/>
              <a:t>66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71683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ru-RU" sz="7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СУБД </a:t>
            </a:r>
            <a:r>
              <a:rPr lang="ru-RU" sz="75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</a:t>
            </a:r>
            <a:r>
              <a:rPr lang="ru-RU" sz="7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5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</a:t>
            </a:r>
            <a:endParaRPr lang="ru-RU" sz="75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A234FB-DDB4-458C-85C9-C3A7AF5F27AD}" type="slidenum">
              <a:rPr lang="ru-RU" altLang="ru-RU">
                <a:latin typeface="Tahoma" panose="020B0604030504040204" pitchFamily="34" charset="0"/>
              </a:rPr>
              <a:pPr eaLnBrk="1" hangingPunct="1"/>
              <a:t>67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Общие замечания</a:t>
            </a:r>
            <a:endParaRPr lang="ru-RU" altLang="ru-RU" smtClean="0"/>
          </a:p>
        </p:txBody>
      </p:sp>
      <p:sp>
        <p:nvSpPr>
          <p:cNvPr id="73731" name="Содержимое 2"/>
          <p:cNvSpPr>
            <a:spLocks noGrp="1"/>
          </p:cNvSpPr>
          <p:nvPr>
            <p:ph idx="1"/>
          </p:nvPr>
        </p:nvSpPr>
        <p:spPr>
          <a:xfrm>
            <a:off x="285750" y="2017713"/>
            <a:ext cx="8669338" cy="4114800"/>
          </a:xfrm>
        </p:spPr>
        <p:txBody>
          <a:bodyPr/>
          <a:lstStyle/>
          <a:p>
            <a:r>
              <a:rPr lang="ru-RU" altLang="ru-RU" sz="2800" smtClean="0"/>
              <a:t>СУБД Microsoft Access предоставляет несколько средств создания каждого из основных объектов базы:</a:t>
            </a:r>
          </a:p>
          <a:p>
            <a:r>
              <a:rPr lang="ru-RU" altLang="ru-RU" sz="2800" smtClean="0"/>
              <a:t>ручные (разработка объектов в режиме Конструктора);</a:t>
            </a:r>
          </a:p>
          <a:p>
            <a:r>
              <a:rPr lang="ru-RU" altLang="ru-RU" sz="2800" smtClean="0"/>
              <a:t>автоматизированные (разработка с помощью программ-мастеров);</a:t>
            </a:r>
          </a:p>
          <a:p>
            <a:r>
              <a:rPr lang="ru-RU" altLang="ru-RU" sz="2800" smtClean="0"/>
              <a:t>автоматические — средства ускоренной разработки простейших объектов.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02FB67-7FBC-485A-A113-6ABBB2B82A99}" type="slidenum">
              <a:rPr lang="ru-RU" altLang="ru-RU">
                <a:latin typeface="Tahoma" panose="020B0604030504040204" pitchFamily="34" charset="0"/>
              </a:rPr>
              <a:pPr eaLnBrk="1" hangingPunct="1"/>
              <a:t>68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74755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При разработке учебных таблиц и запросов рекомендуется использовать ручные средства — работать в режиме Конструктора. </a:t>
            </a:r>
          </a:p>
          <a:p>
            <a:r>
              <a:rPr lang="ru-RU" altLang="ru-RU" smtClean="0"/>
              <a:t>Использование мастеров ускоряет работу, но не способствует освоению понятий и методов.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254EB2-B7D8-4BA7-930D-F0448185BA1C}" type="slidenum">
              <a:rPr lang="ru-RU" altLang="ru-RU">
                <a:latin typeface="Tahoma" panose="020B0604030504040204" pitchFamily="34" charset="0"/>
              </a:rPr>
              <a:pPr eaLnBrk="1" hangingPunct="1"/>
              <a:t>69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Большинство СУБД опираются на единый устоявшийся комплекс основных понятий.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64E4FB-8232-47A3-9C15-CEE05555869E}" type="slidenum">
              <a:rPr lang="ru-RU" altLang="ru-RU">
                <a:latin typeface="Tahoma" panose="020B0604030504040204" pitchFamily="34" charset="0"/>
              </a:rPr>
              <a:pPr eaLnBrk="1" hangingPunct="1"/>
              <a:t>7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75779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При разработке учебных форм, отчетов и страниц доступа лучше пользоваться автоматизированными средствами, предоставляемыми мастерами.</a:t>
            </a:r>
          </a:p>
          <a:p>
            <a:r>
              <a:rPr lang="ru-RU" altLang="ru-RU" smtClean="0"/>
              <a:t>Это связано с тем, что для данных объектов большую роль играет внешний вид.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4C63CC-8AC3-4BF7-B443-0A4BE4D7D4CC}" type="slidenum">
              <a:rPr lang="ru-RU" altLang="ru-RU">
                <a:latin typeface="Tahoma" panose="020B0604030504040204" pitchFamily="34" charset="0"/>
              </a:rPr>
              <a:pPr eaLnBrk="1" hangingPunct="1"/>
              <a:t>70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75779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ru-RU" sz="7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ru-RU" sz="7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таблицами</a:t>
            </a:r>
            <a:endParaRPr lang="ru-RU" sz="75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619C6D-6CB3-4309-9873-80EAC11AEEB9}" type="slidenum">
              <a:rPr lang="ru-RU" altLang="ru-RU">
                <a:latin typeface="Tahoma" panose="020B0604030504040204" pitchFamily="34" charset="0"/>
              </a:rPr>
              <a:pPr eaLnBrk="1" hangingPunct="1"/>
              <a:t>71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Создание таблиц</a:t>
            </a:r>
            <a:endParaRPr lang="ru-RU" altLang="ru-RU" smtClean="0"/>
          </a:p>
        </p:txBody>
      </p:sp>
      <p:sp>
        <p:nvSpPr>
          <p:cNvPr id="77827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Создание таблиц начинается с выбора элемента управления Таблицы.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9AED7A-6E2F-42EB-8E10-B2EF171A721A}" type="slidenum">
              <a:rPr lang="ru-RU" altLang="ru-RU">
                <a:latin typeface="Tahoma" panose="020B0604030504040204" pitchFamily="34" charset="0"/>
              </a:rPr>
              <a:pPr eaLnBrk="1" hangingPunct="1"/>
              <a:t>72</a:t>
            </a:fld>
            <a:endParaRPr lang="ru-RU" altLang="ru-RU">
              <a:latin typeface="Tahoma" panose="020B0604030504040204" pitchFamily="34" charset="0"/>
            </a:endParaRPr>
          </a:p>
        </p:txBody>
      </p:sp>
      <p:pic>
        <p:nvPicPr>
          <p:cNvPr id="77829" name="Picture 9" descr="IMG_0001"/>
          <p:cNvPicPr>
            <a:picLocks noChangeAspect="1" noChangeArrowheads="1"/>
          </p:cNvPicPr>
          <p:nvPr/>
        </p:nvPicPr>
        <p:blipFill>
          <a:blip r:embed="rId2">
            <a:lum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r="10617" b="13264"/>
          <a:stretch>
            <a:fillRect/>
          </a:stretch>
        </p:blipFill>
        <p:spPr bwMode="auto">
          <a:xfrm>
            <a:off x="1643063" y="3071813"/>
            <a:ext cx="485775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Окно Конструктора таблиц </a:t>
            </a:r>
          </a:p>
        </p:txBody>
      </p:sp>
      <p:sp>
        <p:nvSpPr>
          <p:cNvPr id="78851" name="Содержимое 2"/>
          <p:cNvSpPr>
            <a:spLocks noGrp="1"/>
          </p:cNvSpPr>
          <p:nvPr>
            <p:ph idx="1"/>
          </p:nvPr>
        </p:nvSpPr>
        <p:spPr>
          <a:xfrm>
            <a:off x="357188" y="5480050"/>
            <a:ext cx="8286750" cy="13779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mtClean="0"/>
              <a:t> Графический бланк для создания и редактирования структуры таблиц.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759D10-32D6-495D-A726-5EF54026B8D8}" type="slidenum">
              <a:rPr lang="ru-RU" altLang="ru-RU">
                <a:latin typeface="Tahoma" panose="020B0604030504040204" pitchFamily="34" charset="0"/>
              </a:rPr>
              <a:pPr eaLnBrk="1" hangingPunct="1"/>
              <a:t>73</a:t>
            </a:fld>
            <a:endParaRPr lang="ru-RU" altLang="ru-RU">
              <a:latin typeface="Tahoma" panose="020B0604030504040204" pitchFamily="34" charset="0"/>
            </a:endParaRPr>
          </a:p>
        </p:txBody>
      </p:sp>
      <p:pic>
        <p:nvPicPr>
          <p:cNvPr id="78853" name="Picture 5" descr="IMG_0002-1"/>
          <p:cNvPicPr>
            <a:picLocks noChangeAspect="1" noChangeArrowheads="1"/>
          </p:cNvPicPr>
          <p:nvPr/>
        </p:nvPicPr>
        <p:blipFill>
          <a:blip r:embed="rId2">
            <a:lum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9"/>
          <a:stretch>
            <a:fillRect/>
          </a:stretch>
        </p:blipFill>
        <p:spPr bwMode="auto">
          <a:xfrm>
            <a:off x="1714500" y="2000250"/>
            <a:ext cx="600075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79875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При создании таблицы целесообразно (хотя и не обязательно) задать ключевое поле. </a:t>
            </a:r>
          </a:p>
          <a:p>
            <a:r>
              <a:rPr lang="ru-RU" altLang="ru-RU" smtClean="0"/>
              <a:t>Для  задания ключевого поля достаточно щелкнуть на его имени правой кнопкой мыши и в открывшемся контекстном меню выбрать пункт Ключевое поле.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962445-1704-4419-A24D-56D24D38EA7A}" type="slidenum">
              <a:rPr lang="ru-RU" altLang="ru-RU">
                <a:latin typeface="Tahoma" panose="020B0604030504040204" pitchFamily="34" charset="0"/>
              </a:rPr>
              <a:pPr eaLnBrk="1" hangingPunct="1"/>
              <a:t>74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80899" name="Содержимое 2"/>
          <p:cNvSpPr>
            <a:spLocks noGrp="1"/>
          </p:cNvSpPr>
          <p:nvPr>
            <p:ph idx="1"/>
          </p:nvPr>
        </p:nvSpPr>
        <p:spPr>
          <a:xfrm>
            <a:off x="285750" y="2017713"/>
            <a:ext cx="8669338" cy="4114800"/>
          </a:xfrm>
        </p:spPr>
        <p:txBody>
          <a:bodyPr/>
          <a:lstStyle/>
          <a:p>
            <a:r>
              <a:rPr lang="ru-RU" altLang="ru-RU" smtClean="0"/>
              <a:t>Если первичный ключ необходим для связи с другими таблицами, но ни одно из полей не является уникальным, то его можно создать на базе двух (или более полей). </a:t>
            </a:r>
          </a:p>
          <a:p>
            <a:r>
              <a:rPr lang="ru-RU" altLang="ru-RU" smtClean="0"/>
              <a:t>Групповое выделение выполняют при нажатой клавише SHIFT щелчками на квадрат­ных маркерах слева от имен полей.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22FD73-58EF-44D4-9233-F4FC96D2E390}" type="slidenum">
              <a:rPr lang="ru-RU" altLang="ru-RU">
                <a:latin typeface="Tahoma" panose="020B0604030504040204" pitchFamily="34" charset="0"/>
              </a:rPr>
              <a:pPr eaLnBrk="1" hangingPunct="1"/>
              <a:t>75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81923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Закончив создание структуры таблицы, бланк закрывают (при этом система выдает запрос на сохранение таблицы), после чего дают таблице имя, и с этого момента она доступна в числе прочих таблиц в основном окне База данных.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BF025D-1990-4D51-8E49-22EA9E90F0E9}" type="slidenum">
              <a:rPr lang="ru-RU" altLang="ru-RU">
                <a:latin typeface="Tahoma" panose="020B0604030504040204" pitchFamily="34" charset="0"/>
              </a:rPr>
              <a:pPr eaLnBrk="1" hangingPunct="1"/>
              <a:t>76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82947" name="Содержимое 2"/>
          <p:cNvSpPr>
            <a:spLocks noGrp="1"/>
          </p:cNvSpPr>
          <p:nvPr>
            <p:ph idx="1"/>
          </p:nvPr>
        </p:nvSpPr>
        <p:spPr>
          <a:xfrm>
            <a:off x="285750" y="2017713"/>
            <a:ext cx="8669338" cy="4114800"/>
          </a:xfrm>
        </p:spPr>
        <p:txBody>
          <a:bodyPr/>
          <a:lstStyle/>
          <a:p>
            <a:r>
              <a:rPr lang="ru-RU" altLang="ru-RU" sz="3000" smtClean="0"/>
              <a:t>Созданную таблицу открывают в окне База данных двойным щелчком на ее значке. </a:t>
            </a:r>
          </a:p>
          <a:p>
            <a:r>
              <a:rPr lang="ru-RU" altLang="ru-RU" sz="3000" smtClean="0"/>
              <a:t>Новая таблица не имеет записей — только названия столбцов, характеризующие структуру таблицы.                                                                                                                                                    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3782EA-0B10-4D97-8EF6-B524763C3B34}" type="slidenum">
              <a:rPr lang="ru-RU" altLang="ru-RU">
                <a:latin typeface="Tahoma" panose="020B0604030504040204" pitchFamily="34" charset="0"/>
              </a:rPr>
              <a:pPr eaLnBrk="1" hangingPunct="1"/>
              <a:t>77</a:t>
            </a:fld>
            <a:endParaRPr lang="ru-RU" altLang="ru-RU">
              <a:latin typeface="Tahoma" panose="020B0604030504040204" pitchFamily="34" charset="0"/>
            </a:endParaRPr>
          </a:p>
        </p:txBody>
      </p:sp>
      <p:pic>
        <p:nvPicPr>
          <p:cNvPr id="82949" name="Picture 5" descr="IMG_0002"/>
          <p:cNvPicPr>
            <a:picLocks noChangeAspect="1" noChangeArrowheads="1"/>
          </p:cNvPicPr>
          <p:nvPr/>
        </p:nvPicPr>
        <p:blipFill>
          <a:blip r:embed="rId2">
            <a:lum contrast="4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20"/>
          <a:stretch>
            <a:fillRect/>
          </a:stretch>
        </p:blipFill>
        <p:spPr bwMode="auto">
          <a:xfrm>
            <a:off x="928688" y="4429125"/>
            <a:ext cx="7015162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Заполнение таблицы данными</a:t>
            </a:r>
          </a:p>
        </p:txBody>
      </p:sp>
      <p:sp>
        <p:nvSpPr>
          <p:cNvPr id="83971" name="Содержимое 2"/>
          <p:cNvSpPr>
            <a:spLocks noGrp="1"/>
          </p:cNvSpPr>
          <p:nvPr>
            <p:ph idx="1"/>
          </p:nvPr>
        </p:nvSpPr>
        <p:spPr>
          <a:xfrm>
            <a:off x="285750" y="2017713"/>
            <a:ext cx="8669338" cy="4114800"/>
          </a:xfrm>
        </p:spPr>
        <p:txBody>
          <a:bodyPr/>
          <a:lstStyle/>
          <a:p>
            <a:r>
              <a:rPr lang="ru-RU" altLang="ru-RU" smtClean="0"/>
              <a:t>Производится обычным порядком. Курсор ввода устанавливается в нужную ячейку указателем мыши.</a:t>
            </a:r>
          </a:p>
          <a:p>
            <a:r>
              <a:rPr lang="ru-RU" altLang="ru-RU" smtClean="0"/>
              <a:t>Переход к следующей ячейке можно выполнить клавишей TAB. Переход к очередной записи выполняется после заполнения последней ячейки.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03BFD6-824F-407D-B94B-60DD93C1164A}" type="slidenum">
              <a:rPr lang="ru-RU" altLang="ru-RU">
                <a:latin typeface="Tahoma" panose="020B0604030504040204" pitchFamily="34" charset="0"/>
              </a:rPr>
              <a:pPr eaLnBrk="1" hangingPunct="1"/>
              <a:t>78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84995" name="Содержимое 2"/>
          <p:cNvSpPr>
            <a:spLocks noGrp="1"/>
          </p:cNvSpPr>
          <p:nvPr>
            <p:ph idx="1"/>
          </p:nvPr>
        </p:nvSpPr>
        <p:spPr>
          <a:xfrm>
            <a:off x="285750" y="2017713"/>
            <a:ext cx="8669338" cy="4114800"/>
          </a:xfrm>
        </p:spPr>
        <p:txBody>
          <a:bodyPr/>
          <a:lstStyle/>
          <a:p>
            <a:r>
              <a:rPr lang="ru-RU" altLang="ru-RU" sz="3000" smtClean="0"/>
              <a:t>Шириной столбцов можно управлять методом перетаскивания их границ. </a:t>
            </a:r>
          </a:p>
          <a:p>
            <a:r>
              <a:rPr lang="ru-RU" altLang="ru-RU" sz="3000" smtClean="0"/>
              <a:t>Удобно использовать автоматическое форматирование столбцов «по содержимому». </a:t>
            </a:r>
          </a:p>
          <a:p>
            <a:r>
              <a:rPr lang="ru-RU" altLang="ru-RU" sz="3000" smtClean="0"/>
              <a:t>Для этого надо установить указатель мыши на границу между столбцами, дождаться, когда указатель сменит форму, и выполнить двойной щелчок.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4ABA99-19C5-4B55-80D5-12A476FDFD69}" type="slidenum">
              <a:rPr lang="ru-RU" altLang="ru-RU">
                <a:latin typeface="Tahoma" panose="020B0604030504040204" pitchFamily="34" charset="0"/>
              </a:rPr>
              <a:pPr eaLnBrk="1" hangingPunct="1"/>
              <a:t>79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Структура простейшей БД</a:t>
            </a:r>
            <a:endParaRPr lang="ru-RU" alt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28625" y="2017713"/>
            <a:ext cx="8526463" cy="4114800"/>
          </a:xfrm>
        </p:spPr>
        <p:txBody>
          <a:bodyPr/>
          <a:lstStyle/>
          <a:p>
            <a:r>
              <a:rPr lang="ru-RU" altLang="ru-RU" smtClean="0"/>
              <a:t>Хотя данных в базе и нет, но информация в ней все-таки есть — это структура базы. </a:t>
            </a:r>
          </a:p>
          <a:p>
            <a:r>
              <a:rPr lang="ru-RU" altLang="ru-RU" smtClean="0"/>
              <a:t>Она определяет методы занесения данных и хранения их в базе.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C1729C-594C-47A0-8AE3-4972623CB5E7}" type="slidenum">
              <a:rPr lang="ru-RU" altLang="ru-RU">
                <a:latin typeface="Tahoma" panose="020B0604030504040204" pitchFamily="34" charset="0"/>
              </a:rPr>
              <a:pPr eaLnBrk="1" hangingPunct="1"/>
              <a:t>8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86019" name="Содержимое 2"/>
          <p:cNvSpPr>
            <a:spLocks noGrp="1"/>
          </p:cNvSpPr>
          <p:nvPr>
            <p:ph idx="1"/>
          </p:nvPr>
        </p:nvSpPr>
        <p:spPr>
          <a:xfrm>
            <a:off x="428625" y="2017713"/>
            <a:ext cx="8526463" cy="4114800"/>
          </a:xfrm>
        </p:spPr>
        <p:txBody>
          <a:bodyPr/>
          <a:lstStyle/>
          <a:p>
            <a:r>
              <a:rPr lang="ru-RU" altLang="ru-RU" smtClean="0"/>
              <a:t>После наполнения таблицы данными сохранять их не надо — все сохраняется автоматически. </a:t>
            </a:r>
          </a:p>
          <a:p>
            <a:r>
              <a:rPr lang="ru-RU" altLang="ru-RU" smtClean="0"/>
              <a:t>Однако, если при работе с таблицей произошло редактирование её макета, СУБД попросит подтвердить сохранение этих изменений.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0A13CE-4046-41DB-A213-56120E46F768}" type="slidenum">
              <a:rPr lang="ru-RU" altLang="ru-RU">
                <a:latin typeface="Tahoma" panose="020B0604030504040204" pitchFamily="34" charset="0"/>
              </a:rPr>
              <a:pPr eaLnBrk="1" hangingPunct="1"/>
              <a:t>80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87043" name="Содержимое 2"/>
          <p:cNvSpPr>
            <a:spLocks noGrp="1"/>
          </p:cNvSpPr>
          <p:nvPr>
            <p:ph idx="1"/>
          </p:nvPr>
        </p:nvSpPr>
        <p:spPr>
          <a:xfrm>
            <a:off x="285750" y="2017713"/>
            <a:ext cx="8669338" cy="4114800"/>
          </a:xfrm>
        </p:spPr>
        <p:txBody>
          <a:bodyPr/>
          <a:lstStyle/>
          <a:p>
            <a:r>
              <a:rPr lang="ru-RU" altLang="ru-RU" smtClean="0"/>
              <a:t>Если возникнет необходимость изменить структуру таблицы, таблицу надо открыть в режиме Конструктора. </a:t>
            </a:r>
          </a:p>
          <a:p>
            <a:r>
              <a:rPr lang="ru-RU" altLang="ru-RU" smtClean="0"/>
              <a:t>Для этого ее следует выделить в окне База данных и щелкнуть на кнопке Конструктор.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BF3B52-01B3-463D-9425-87E57CA215E8}" type="slidenum">
              <a:rPr lang="ru-RU" altLang="ru-RU">
                <a:latin typeface="Tahoma" panose="020B0604030504040204" pitchFamily="34" charset="0"/>
              </a:rPr>
              <a:pPr eaLnBrk="1" hangingPunct="1"/>
              <a:t>81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Создание межтабличных связей</a:t>
            </a:r>
            <a:endParaRPr lang="ru-RU" altLang="ru-RU" smtClean="0"/>
          </a:p>
        </p:txBody>
      </p:sp>
      <p:sp>
        <p:nvSpPr>
          <p:cNvPr id="88067" name="Содержимое 2"/>
          <p:cNvSpPr>
            <a:spLocks noGrp="1"/>
          </p:cNvSpPr>
          <p:nvPr>
            <p:ph idx="1"/>
          </p:nvPr>
        </p:nvSpPr>
        <p:spPr>
          <a:xfrm>
            <a:off x="285750" y="2017713"/>
            <a:ext cx="8669338" cy="4114800"/>
          </a:xfrm>
        </p:spPr>
        <p:txBody>
          <a:bodyPr/>
          <a:lstStyle/>
          <a:p>
            <a:r>
              <a:rPr lang="ru-RU" altLang="ru-RU" smtClean="0"/>
              <a:t>Межтабличная связь отображается в окне Схема данных в линии, соединяющей два поля разных таблиц. </a:t>
            </a:r>
          </a:p>
          <a:p>
            <a:r>
              <a:rPr lang="ru-RU" altLang="ru-RU" smtClean="0"/>
              <a:t>Главная — это та таблица, которая участвует в связи своим ключевым полем (название этого поля на схеме данных отображается полужирным шрифтом).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554F95-F283-4B01-8F4E-7EF6C8DA3383}" type="slidenum">
              <a:rPr lang="ru-RU" altLang="ru-RU">
                <a:latin typeface="Tahoma" panose="020B0604030504040204" pitchFamily="34" charset="0"/>
              </a:rPr>
              <a:pPr eaLnBrk="1" hangingPunct="1"/>
              <a:t>82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Основные назначения связи</a:t>
            </a:r>
          </a:p>
        </p:txBody>
      </p:sp>
      <p:sp>
        <p:nvSpPr>
          <p:cNvPr id="89091" name="Содержимое 2"/>
          <p:cNvSpPr>
            <a:spLocks noGrp="1"/>
          </p:cNvSpPr>
          <p:nvPr>
            <p:ph idx="1"/>
          </p:nvPr>
        </p:nvSpPr>
        <p:spPr>
          <a:xfrm>
            <a:off x="428625" y="2017713"/>
            <a:ext cx="8526463" cy="4114800"/>
          </a:xfrm>
        </p:spPr>
        <p:txBody>
          <a:bodyPr/>
          <a:lstStyle/>
          <a:p>
            <a:r>
              <a:rPr lang="ru-RU" altLang="ru-RU" smtClean="0"/>
              <a:t>обеспечение целостности данных, </a:t>
            </a:r>
          </a:p>
          <a:p>
            <a:r>
              <a:rPr lang="ru-RU" altLang="ru-RU" smtClean="0"/>
              <a:t>автоматизация задач обслуживания базы.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F78FB95-3524-4149-AE80-0E9680BCF4B9}" type="slidenum">
              <a:rPr lang="ru-RU" altLang="ru-RU">
                <a:latin typeface="Tahoma" panose="020B0604030504040204" pitchFamily="34" charset="0"/>
              </a:rPr>
              <a:pPr eaLnBrk="1" hangingPunct="1"/>
              <a:t>83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Связь между таблицами позволяет</a:t>
            </a:r>
          </a:p>
        </p:txBody>
      </p:sp>
      <p:sp>
        <p:nvSpPr>
          <p:cNvPr id="90115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z="2800" smtClean="0"/>
              <a:t>либо исключить возможность удаления или изменения данных в ключевом поле главной таблицы, если с этим полем связаны какие-либо поля других таблиц;</a:t>
            </a:r>
          </a:p>
          <a:p>
            <a:r>
              <a:rPr lang="ru-RU" altLang="ru-RU" sz="2800" smtClean="0"/>
              <a:t>либо сделать так, что при удалении (или изменении) данных в ключевом поле главной таблицы автоматически  произойдет удаление или изменение соответствующих данных в полях связанных таблиц.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69FA8C-2B40-488C-B8A8-EEE1E86E4325}" type="slidenum">
              <a:rPr lang="ru-RU" altLang="ru-RU">
                <a:latin typeface="Tahoma" panose="020B0604030504040204" pitchFamily="34" charset="0"/>
              </a:rPr>
              <a:pPr eaLnBrk="1" hangingPunct="1"/>
              <a:t>84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Настройка свойств связи </a:t>
            </a:r>
          </a:p>
        </p:txBody>
      </p:sp>
      <p:sp>
        <p:nvSpPr>
          <p:cNvPr id="91139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358187" cy="4114800"/>
          </a:xfrm>
        </p:spPr>
        <p:txBody>
          <a:bodyPr/>
          <a:lstStyle/>
          <a:p>
            <a:r>
              <a:rPr lang="ru-RU" altLang="ru-RU" smtClean="0"/>
              <a:t>В окне Схема данных                              выделить линию,                                соединяющую поля                                           двух таблиц, щелкнуть                                         на ней правой кнопкой                                     мыши и открыть контекстное меню связи, после чего выбрать в нем пункт Изменить связь — откроется диалоговое окно Изменение связей.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972518-9F4C-44E7-8326-C97DE93082AA}" type="slidenum">
              <a:rPr lang="ru-RU" altLang="ru-RU">
                <a:latin typeface="Tahoma" panose="020B0604030504040204" pitchFamily="34" charset="0"/>
              </a:rPr>
              <a:pPr eaLnBrk="1" hangingPunct="1"/>
              <a:t>85</a:t>
            </a:fld>
            <a:endParaRPr lang="ru-RU" altLang="ru-RU">
              <a:latin typeface="Tahoma" panose="020B0604030504040204" pitchFamily="34" charset="0"/>
            </a:endParaRPr>
          </a:p>
        </p:txBody>
      </p:sp>
      <p:pic>
        <p:nvPicPr>
          <p:cNvPr id="91141" name="Picture 2" descr="IMG_0003"/>
          <p:cNvPicPr>
            <a:picLocks noChangeAspect="1" noChangeArrowheads="1"/>
          </p:cNvPicPr>
          <p:nvPr/>
        </p:nvPicPr>
        <p:blipFill>
          <a:blip r:embed="rId2">
            <a:lum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r="5228" b="16454"/>
          <a:stretch>
            <a:fillRect/>
          </a:stretch>
        </p:blipFill>
        <p:spPr bwMode="auto">
          <a:xfrm>
            <a:off x="5357813" y="1928813"/>
            <a:ext cx="3786187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92163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Смысл создания реляционных связей между таблицами состоит, с одной стороны, в защите данных, а с другой стороны — в автоматизации внесения изменений сразу в несколько таблиц при изменениях в одной таблице.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8D2089-F0B3-4591-8B69-8064D88217BA}" type="slidenum">
              <a:rPr lang="ru-RU" altLang="ru-RU">
                <a:latin typeface="Tahoma" panose="020B0604030504040204" pitchFamily="34" charset="0"/>
              </a:rPr>
              <a:pPr eaLnBrk="1" hangingPunct="1"/>
              <a:t>86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93187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z="3000" smtClean="0"/>
              <a:t>Если исполнителю надо получить данные из базы, он должен использовать специальные объекты — запросы. </a:t>
            </a:r>
          </a:p>
          <a:p>
            <a:r>
              <a:rPr lang="ru-RU" altLang="ru-RU" sz="3000" smtClean="0"/>
              <a:t>Если запрос подготовлен, надо открыть панель Запросы в окне База данных, выбрать его и открыть двойным щелчком на значке — откроется результирующая таблица, в которой исполнитель найдет то, что его интересует.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ABA460F-92BE-4D3E-AA0B-6B2A8968F1B2}" type="slidenum">
              <a:rPr lang="ru-RU" altLang="ru-RU">
                <a:latin typeface="Tahoma" panose="020B0604030504040204" pitchFamily="34" charset="0"/>
              </a:rPr>
              <a:pPr eaLnBrk="1" hangingPunct="1"/>
              <a:t>87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94211" name="Содержимое 2"/>
          <p:cNvSpPr>
            <a:spLocks noGrp="1"/>
          </p:cNvSpPr>
          <p:nvPr>
            <p:ph idx="1"/>
          </p:nvPr>
        </p:nvSpPr>
        <p:spPr>
          <a:xfrm>
            <a:off x="428625" y="2017713"/>
            <a:ext cx="8526463" cy="4114800"/>
          </a:xfrm>
        </p:spPr>
        <p:txBody>
          <a:bodyPr/>
          <a:lstStyle/>
          <a:p>
            <a:r>
              <a:rPr lang="ru-RU" altLang="ru-RU" smtClean="0"/>
              <a:t>Лишь в тех случаях, когда исполнитель не находит нужных данных в результирующей таблице, возникает необходимость готовить новый запрос.</a:t>
            </a:r>
          </a:p>
          <a:p>
            <a:r>
              <a:rPr lang="ru-RU" altLang="ru-RU" smtClean="0"/>
              <a:t>В учебных целях запросы лучше готовить вручную, с помощью Конструктора.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EBA46D-6E3B-468D-A0EC-DF1DF76D4B96}" type="slidenum">
              <a:rPr lang="ru-RU" altLang="ru-RU">
                <a:latin typeface="Tahoma" panose="020B0604030504040204" pitchFamily="34" charset="0"/>
              </a:rPr>
              <a:pPr eaLnBrk="1" hangingPunct="1"/>
              <a:t>88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Бланк запроса по образцу </a:t>
            </a:r>
          </a:p>
        </p:txBody>
      </p:sp>
      <p:sp>
        <p:nvSpPr>
          <p:cNvPr id="952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BE66EE-F74E-4B70-AFED-B090285223A3}" type="slidenum">
              <a:rPr lang="ru-RU" altLang="ru-RU">
                <a:latin typeface="Tahoma" panose="020B0604030504040204" pitchFamily="34" charset="0"/>
              </a:rPr>
              <a:pPr eaLnBrk="1" hangingPunct="1"/>
              <a:t>89</a:t>
            </a:fld>
            <a:endParaRPr lang="ru-RU" altLang="ru-RU">
              <a:latin typeface="Tahoma" panose="020B0604030504040204" pitchFamily="34" charset="0"/>
            </a:endParaRPr>
          </a:p>
        </p:txBody>
      </p:sp>
      <p:pic>
        <p:nvPicPr>
          <p:cNvPr id="95237" name="Picture 3" descr="IMG_0004"/>
          <p:cNvPicPr>
            <a:picLocks noChangeAspect="1" noChangeArrowheads="1"/>
          </p:cNvPicPr>
          <p:nvPr/>
        </p:nvPicPr>
        <p:blipFill>
          <a:blip r:embed="rId2">
            <a:lum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1"/>
          <a:stretch>
            <a:fillRect/>
          </a:stretch>
        </p:blipFill>
        <p:spPr bwMode="auto">
          <a:xfrm>
            <a:off x="357188" y="2143125"/>
            <a:ext cx="8572500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28625" y="2017713"/>
            <a:ext cx="8526463" cy="4114800"/>
          </a:xfrm>
        </p:spPr>
        <p:txBody>
          <a:bodyPr/>
          <a:lstStyle/>
          <a:p>
            <a:r>
              <a:rPr lang="ru-RU" altLang="ru-RU" smtClean="0"/>
              <a:t>Основными объектами любой базы данных являются ее таблицы. </a:t>
            </a:r>
          </a:p>
          <a:p>
            <a:r>
              <a:rPr lang="ru-RU" altLang="ru-RU" smtClean="0"/>
              <a:t>Простейшая база данных имеет хотя бы одну таблицу. </a:t>
            </a:r>
          </a:p>
          <a:p>
            <a:r>
              <a:rPr lang="ru-RU" altLang="ru-RU" smtClean="0"/>
              <a:t>Структура простейшей базы данных тождественно равна структуре ее таблицы.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5EAE47-F0DF-41FD-A3FE-0BA9204046BA}" type="slidenum">
              <a:rPr lang="ru-RU" altLang="ru-RU">
                <a:latin typeface="Tahoma" panose="020B0604030504040204" pitchFamily="34" charset="0"/>
              </a:rPr>
              <a:pPr eaLnBrk="1" hangingPunct="1"/>
              <a:t>9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Формирование запроса по образцу </a:t>
            </a:r>
          </a:p>
        </p:txBody>
      </p:sp>
      <p:sp>
        <p:nvSpPr>
          <p:cNvPr id="96259" name="Содержимое 2"/>
          <p:cNvSpPr>
            <a:spLocks noGrp="1"/>
          </p:cNvSpPr>
          <p:nvPr>
            <p:ph idx="1"/>
          </p:nvPr>
        </p:nvSpPr>
        <p:spPr>
          <a:xfrm>
            <a:off x="285750" y="2017713"/>
            <a:ext cx="8669338" cy="4114800"/>
          </a:xfrm>
        </p:spPr>
        <p:txBody>
          <a:bodyPr/>
          <a:lstStyle/>
          <a:p>
            <a:r>
              <a:rPr lang="ru-RU" altLang="ru-RU" sz="2800" smtClean="0"/>
              <a:t>С помощью контекстного меню на верхней половине бланка открывают те таблицы, к которым обращен запрос. </a:t>
            </a:r>
          </a:p>
          <a:p>
            <a:r>
              <a:rPr lang="ru-RU" altLang="ru-RU" sz="2800" smtClean="0"/>
              <a:t>Затем в них щелкают двойными щелчками на названиях тех полей, которые должны войти в результирующую таблицу. </a:t>
            </a:r>
          </a:p>
          <a:p>
            <a:r>
              <a:rPr lang="ru-RU" altLang="ru-RU" sz="2800" smtClean="0"/>
              <a:t>Сформировав структуру запроса, его закрывают, дают ему имя и в дальнейшем запускают двойным щелчком на значке в окне База данных.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C04CE9-0032-4506-9026-EEA159EB0AEB}" type="slidenum">
              <a:rPr lang="ru-RU" altLang="ru-RU">
                <a:latin typeface="Tahoma" panose="020B0604030504040204" pitchFamily="34" charset="0"/>
              </a:rPr>
              <a:pPr eaLnBrk="1" hangingPunct="1"/>
              <a:t>90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/>
              <a:t>Упорядочение записей в результирующей таблице</a:t>
            </a:r>
            <a:endParaRPr lang="ru-RU" altLang="ru-RU" sz="4000" smtClean="0"/>
          </a:p>
        </p:txBody>
      </p:sp>
      <p:sp>
        <p:nvSpPr>
          <p:cNvPr id="97283" name="Содержимое 2"/>
          <p:cNvSpPr>
            <a:spLocks noGrp="1"/>
          </p:cNvSpPr>
          <p:nvPr>
            <p:ph idx="1"/>
          </p:nvPr>
        </p:nvSpPr>
        <p:spPr>
          <a:xfrm>
            <a:off x="285750" y="2017713"/>
            <a:ext cx="8669338" cy="4114800"/>
          </a:xfrm>
        </p:spPr>
        <p:txBody>
          <a:bodyPr/>
          <a:lstStyle/>
          <a:p>
            <a:r>
              <a:rPr lang="ru-RU" altLang="ru-RU" smtClean="0"/>
              <a:t>Если необходимо, чтобы данные, отобранные в результате работы запроса на выборку, были упорядочены по   какому-либо полю, применяют сортировку по возрастанию или убыванию.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E48108-B6D5-4E3C-A03E-522E00D42041}" type="slidenum">
              <a:rPr lang="ru-RU" altLang="ru-RU">
                <a:latin typeface="Tahoma" panose="020B0604030504040204" pitchFamily="34" charset="0"/>
              </a:rPr>
              <a:pPr eaLnBrk="1" hangingPunct="1"/>
              <a:t>91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Многоуровневая сортировка </a:t>
            </a:r>
          </a:p>
        </p:txBody>
      </p:sp>
      <p:sp>
        <p:nvSpPr>
          <p:cNvPr id="98307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Данные сначала сортируются по тому полю, которое в бланке запроса по образцу находится левее, затем по следующему полю, для которого включена сортировка, и так далее слева направо.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337CC1-44AC-49A9-8F95-AD5D56CF1E0F}" type="slidenum">
              <a:rPr lang="ru-RU" altLang="ru-RU">
                <a:latin typeface="Tahoma" panose="020B0604030504040204" pitchFamily="34" charset="0"/>
              </a:rPr>
              <a:pPr eaLnBrk="1" hangingPunct="1"/>
              <a:t>92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Изменение порядка следования столбцов</a:t>
            </a:r>
          </a:p>
        </p:txBody>
      </p:sp>
      <p:sp>
        <p:nvSpPr>
          <p:cNvPr id="99331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выделяют столбец щелчком на его заголовке (кнопку мыши отпускают);</a:t>
            </a:r>
          </a:p>
          <a:p>
            <a:r>
              <a:rPr lang="ru-RU" altLang="ru-RU" smtClean="0"/>
              <a:t>еще раз щелкают на заголовке уже выделенного столбца (но кнопку не отпускают);</a:t>
            </a:r>
          </a:p>
          <a:p>
            <a:r>
              <a:rPr lang="ru-RU" altLang="ru-RU" smtClean="0"/>
              <a:t>перетаскивают столбец в другое место.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064452-CE80-44B5-8F74-38356F0413FA}" type="slidenum">
              <a:rPr lang="ru-RU" altLang="ru-RU">
                <a:latin typeface="Tahoma" panose="020B0604030504040204" pitchFamily="34" charset="0"/>
              </a:rPr>
              <a:pPr eaLnBrk="1" hangingPunct="1"/>
              <a:t>93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500" b="1" smtClean="0"/>
              <a:t>Управление отображением данных в результирующей таблице</a:t>
            </a:r>
            <a:endParaRPr lang="ru-RU" altLang="ru-RU" sz="3500" smtClean="0"/>
          </a:p>
        </p:txBody>
      </p:sp>
      <p:sp>
        <p:nvSpPr>
          <p:cNvPr id="100355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По умолчанию предполагается, что все поля, включенные в запрос, должны выводиться на экран.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0FAF5D-032C-4428-9706-3D8C748AA4BF}" type="slidenum">
              <a:rPr lang="ru-RU" altLang="ru-RU">
                <a:latin typeface="Tahoma" panose="020B0604030504040204" pitchFamily="34" charset="0"/>
              </a:rPr>
              <a:pPr eaLnBrk="1" hangingPunct="1"/>
              <a:t>94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Использование условия отбора</a:t>
            </a:r>
            <a:endParaRPr lang="ru-RU" altLang="ru-RU" smtClean="0"/>
          </a:p>
        </p:txBody>
      </p:sp>
      <p:sp>
        <p:nvSpPr>
          <p:cNvPr id="101379" name="Содержимое 2"/>
          <p:cNvSpPr>
            <a:spLocks noGrp="1"/>
          </p:cNvSpPr>
          <p:nvPr>
            <p:ph idx="1"/>
          </p:nvPr>
        </p:nvSpPr>
        <p:spPr>
          <a:xfrm>
            <a:off x="285750" y="2017713"/>
            <a:ext cx="8669338" cy="4114800"/>
          </a:xfrm>
        </p:spPr>
        <p:txBody>
          <a:bodyPr/>
          <a:lstStyle/>
          <a:p>
            <a:r>
              <a:rPr lang="ru-RU" altLang="ru-RU" smtClean="0"/>
              <a:t>Для каждого                                                      поля в этой                                                       строке можно                                                 задать                                             индивидуальное                                           условие. 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389E9D-5FEA-4EB9-B825-344936F6044A}" type="slidenum">
              <a:rPr lang="ru-RU" altLang="ru-RU">
                <a:latin typeface="Tahoma" panose="020B0604030504040204" pitchFamily="34" charset="0"/>
              </a:rPr>
              <a:pPr eaLnBrk="1" hangingPunct="1"/>
              <a:t>95</a:t>
            </a:fld>
            <a:endParaRPr lang="ru-RU" altLang="ru-RU">
              <a:latin typeface="Tahoma" panose="020B0604030504040204" pitchFamily="34" charset="0"/>
            </a:endParaRPr>
          </a:p>
        </p:txBody>
      </p:sp>
      <p:pic>
        <p:nvPicPr>
          <p:cNvPr id="101381" name="Picture 2" descr="IMG_0005"/>
          <p:cNvPicPr>
            <a:picLocks noChangeAspect="1" noChangeArrowheads="1"/>
          </p:cNvPicPr>
          <p:nvPr/>
        </p:nvPicPr>
        <p:blipFill>
          <a:blip r:embed="rId2">
            <a:lum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071563"/>
            <a:ext cx="48418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Другие виды запросов</a:t>
            </a:r>
            <a:endParaRPr lang="ru-RU" altLang="ru-RU" smtClean="0"/>
          </a:p>
        </p:txBody>
      </p:sp>
      <p:sp>
        <p:nvSpPr>
          <p:cNvPr id="102403" name="Содержимое 2"/>
          <p:cNvSpPr>
            <a:spLocks noGrp="1"/>
          </p:cNvSpPr>
          <p:nvPr>
            <p:ph idx="1"/>
          </p:nvPr>
        </p:nvSpPr>
        <p:spPr>
          <a:xfrm>
            <a:off x="285750" y="2017713"/>
            <a:ext cx="8669338" cy="4114800"/>
          </a:xfrm>
        </p:spPr>
        <p:txBody>
          <a:bodyPr/>
          <a:lstStyle/>
          <a:p>
            <a:r>
              <a:rPr lang="ru-RU" altLang="ru-RU" smtClean="0"/>
              <a:t>запросы с параметром (критерий отбора может задать сам пользователь);</a:t>
            </a:r>
          </a:p>
          <a:p>
            <a:r>
              <a:rPr lang="ru-RU" altLang="ru-RU" smtClean="0"/>
              <a:t>итоговые запросы (назначение  их отдаленно напоминает итоговые функции электронных таблиц);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C8EDBD-982C-429D-8AE0-ADB465CB4190}" type="slidenum">
              <a:rPr lang="ru-RU" altLang="ru-RU">
                <a:latin typeface="Tahoma" panose="020B0604030504040204" pitchFamily="34" charset="0"/>
              </a:rPr>
              <a:pPr eaLnBrk="1" hangingPunct="1"/>
              <a:t>96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Другие виды запросов</a:t>
            </a:r>
            <a:endParaRPr lang="ru-RU" altLang="ru-RU" smtClean="0"/>
          </a:p>
        </p:txBody>
      </p:sp>
      <p:sp>
        <p:nvSpPr>
          <p:cNvPr id="103427" name="Содержимое 2"/>
          <p:cNvSpPr>
            <a:spLocks noGrp="1"/>
          </p:cNvSpPr>
          <p:nvPr>
            <p:ph idx="1"/>
          </p:nvPr>
        </p:nvSpPr>
        <p:spPr>
          <a:xfrm>
            <a:off x="428625" y="2017713"/>
            <a:ext cx="8526463" cy="4114800"/>
          </a:xfrm>
        </p:spPr>
        <p:txBody>
          <a:bodyPr/>
          <a:lstStyle/>
          <a:p>
            <a:r>
              <a:rPr lang="ru-RU" altLang="ru-RU" sz="2800" smtClean="0"/>
              <a:t>запросы на изменение  (позволяют автоматизировать заполнение полей таблиц);</a:t>
            </a:r>
          </a:p>
          <a:p>
            <a:r>
              <a:rPr lang="ru-RU" altLang="ru-RU" sz="2800" smtClean="0"/>
              <a:t>перекрестные запросы (позволяющие создавать результирующие таблицы на основе результатов расчетов, полученных при анализе группы таблиц);</a:t>
            </a:r>
          </a:p>
          <a:p>
            <a:r>
              <a:rPr lang="ru-RU" altLang="ru-RU" sz="2800" smtClean="0"/>
              <a:t>специфические запросы SQL (запросы к серверу базы данных, написанные на языке запросов SQL).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9425D9-8813-415E-84DD-47ED4C84CA8B}" type="slidenum">
              <a:rPr lang="ru-RU" altLang="ru-RU">
                <a:latin typeface="Tahoma" panose="020B0604030504040204" pitchFamily="34" charset="0"/>
              </a:rPr>
              <a:pPr eaLnBrk="1" hangingPunct="1"/>
              <a:t>97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Работа с формами</a:t>
            </a:r>
            <a:endParaRPr lang="ru-RU" altLang="ru-RU" smtClean="0"/>
          </a:p>
        </p:txBody>
      </p:sp>
      <p:sp>
        <p:nvSpPr>
          <p:cNvPr id="104451" name="Содержимое 2"/>
          <p:cNvSpPr>
            <a:spLocks noGrp="1"/>
          </p:cNvSpPr>
          <p:nvPr>
            <p:ph idx="1"/>
          </p:nvPr>
        </p:nvSpPr>
        <p:spPr>
          <a:xfrm>
            <a:off x="285750" y="2017713"/>
            <a:ext cx="8669338" cy="4114800"/>
          </a:xfrm>
        </p:spPr>
        <p:txBody>
          <a:bodyPr/>
          <a:lstStyle/>
          <a:p>
            <a:r>
              <a:rPr lang="ru-RU" altLang="ru-RU" smtClean="0"/>
              <a:t>Существует два вида организации структуры форм: на основе таблицы и на основе запроса.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12C975-021A-4468-8584-E6C16D1115BA}" type="slidenum">
              <a:rPr lang="ru-RU" altLang="ru-RU">
                <a:latin typeface="Tahoma" panose="020B0604030504040204" pitchFamily="34" charset="0"/>
              </a:rPr>
              <a:pPr eaLnBrk="1" hangingPunct="1"/>
              <a:t>98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Автоформы</a:t>
            </a:r>
            <a:endParaRPr lang="ru-RU" altLang="ru-RU" smtClean="0"/>
          </a:p>
        </p:txBody>
      </p:sp>
      <p:sp>
        <p:nvSpPr>
          <p:cNvPr id="105475" name="Содержимое 2"/>
          <p:cNvSpPr>
            <a:spLocks noGrp="1"/>
          </p:cNvSpPr>
          <p:nvPr>
            <p:ph idx="1"/>
          </p:nvPr>
        </p:nvSpPr>
        <p:spPr>
          <a:xfrm>
            <a:off x="357188" y="2017713"/>
            <a:ext cx="8597900" cy="4114800"/>
          </a:xfrm>
        </p:spPr>
        <p:txBody>
          <a:bodyPr/>
          <a:lstStyle/>
          <a:p>
            <a:r>
              <a:rPr lang="ru-RU" altLang="ru-RU" smtClean="0"/>
              <a:t>Формы удобнее готовить с помощью средств автоматизации. </a:t>
            </a:r>
          </a:p>
          <a:p>
            <a:r>
              <a:rPr lang="ru-RU" altLang="ru-RU" smtClean="0"/>
              <a:t>Полностью автоматическими являются средства, называемые автоформами.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433DFF-29B4-4643-8FD3-2E4983711F4E}" type="slidenum">
              <a:rPr lang="ru-RU" altLang="ru-RU">
                <a:latin typeface="Tahoma" panose="020B0604030504040204" pitchFamily="34" charset="0"/>
              </a:rPr>
              <a:pPr eaLnBrk="1" hangingPunct="1"/>
              <a:t>99</a:t>
            </a:fld>
            <a:endParaRPr lang="ru-RU" altLang="ru-RU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Шаблон оформления «Взмывающий ввысь»">
  <a:themeElements>
    <a:clrScheme name="Шаблон оформления «Взмывающий ввысь»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Шаблон оформления «Взмывающий ввысь»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Взмывающий ввысь»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Взмывающий ввысь»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2827</TotalTime>
  <Words>3284</Words>
  <Application>Microsoft Office PowerPoint</Application>
  <PresentationFormat>Экран (4:3)</PresentationFormat>
  <Paragraphs>402</Paragraphs>
  <Slides>122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122</vt:i4>
      </vt:variant>
    </vt:vector>
  </HeadingPairs>
  <TitlesOfParts>
    <vt:vector size="128" baseType="lpstr">
      <vt:lpstr>Arial</vt:lpstr>
      <vt:lpstr>Tahoma</vt:lpstr>
      <vt:lpstr>Wingdings</vt:lpstr>
      <vt:lpstr>Times New Roman</vt:lpstr>
      <vt:lpstr>Палитра</vt:lpstr>
      <vt:lpstr>Шаблон оформления «Взмывающий ввысь»</vt:lpstr>
      <vt:lpstr>Основные понятия  баз данных. </vt:lpstr>
      <vt:lpstr>Базы данных и системы управления базами данных</vt:lpstr>
      <vt:lpstr>Презентация PowerPoint</vt:lpstr>
      <vt:lpstr>Презентация PowerPoint</vt:lpstr>
      <vt:lpstr>Системы управления базами данных (СУБД)</vt:lpstr>
      <vt:lpstr>Визуализация информации базы</vt:lpstr>
      <vt:lpstr>Презентация PowerPoint</vt:lpstr>
      <vt:lpstr>Структура простейшей БД</vt:lpstr>
      <vt:lpstr>Презентация PowerPoint</vt:lpstr>
      <vt:lpstr>Презентация PowerPoint</vt:lpstr>
      <vt:lpstr>Свойства полей БД</vt:lpstr>
      <vt:lpstr>Имя поля</vt:lpstr>
      <vt:lpstr>Тип поля</vt:lpstr>
      <vt:lpstr>Размер поля</vt:lpstr>
      <vt:lpstr>Формат поля</vt:lpstr>
      <vt:lpstr>Маска ввода</vt:lpstr>
      <vt:lpstr>Подпись</vt:lpstr>
      <vt:lpstr>Значение по умолчанию</vt:lpstr>
      <vt:lpstr>Условие на значение</vt:lpstr>
      <vt:lpstr>Сообщение об ошибке</vt:lpstr>
      <vt:lpstr>Обязательное поле</vt:lpstr>
      <vt:lpstr>Пустые строки</vt:lpstr>
      <vt:lpstr>Индексированное поле</vt:lpstr>
      <vt:lpstr>Презентация PowerPoint</vt:lpstr>
      <vt:lpstr>Типы данных</vt:lpstr>
      <vt:lpstr>Текстовый</vt:lpstr>
      <vt:lpstr>Поле Мемо </vt:lpstr>
      <vt:lpstr>Числовой </vt:lpstr>
      <vt:lpstr>Дата/время </vt:lpstr>
      <vt:lpstr>Денежный</vt:lpstr>
      <vt:lpstr>Счетчик </vt:lpstr>
      <vt:lpstr>Логический</vt:lpstr>
      <vt:lpstr>Поле объекта OLE </vt:lpstr>
      <vt:lpstr>Гиперссылка</vt:lpstr>
      <vt:lpstr>Мастер подстановок </vt:lpstr>
      <vt:lpstr>Безопасность баз данных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Режимы работы с базами данных</vt:lpstr>
      <vt:lpstr>Проектировщики</vt:lpstr>
      <vt:lpstr>Пользователи</vt:lpstr>
      <vt:lpstr>Объекты базы данных</vt:lpstr>
      <vt:lpstr>Таблицы</vt:lpstr>
      <vt:lpstr>Запросы</vt:lpstr>
      <vt:lpstr>Презентация PowerPoint</vt:lpstr>
      <vt:lpstr>Презентация PowerPoint</vt:lpstr>
      <vt:lpstr>Презентация PowerPoint</vt:lpstr>
      <vt:lpstr>Формы</vt:lpstr>
      <vt:lpstr>Презентация PowerPoint</vt:lpstr>
      <vt:lpstr>Отчеты</vt:lpstr>
      <vt:lpstr>Страницы</vt:lpstr>
      <vt:lpstr>Макросы и модули</vt:lpstr>
      <vt:lpstr>Презентация PowerPoint</vt:lpstr>
      <vt:lpstr>Проектирование базы данных</vt:lpstr>
      <vt:lpstr>Разработка технического задания</vt:lpstr>
      <vt:lpstr>При подготовке технического задания составляют</vt:lpstr>
      <vt:lpstr>Разработка схемы данных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Типы возможных связей между таблицами</vt:lpstr>
      <vt:lpstr>Презентация PowerPoint</vt:lpstr>
      <vt:lpstr>Презентация PowerPoint</vt:lpstr>
      <vt:lpstr>Презентация PowerPoint</vt:lpstr>
      <vt:lpstr>Общие замечания</vt:lpstr>
      <vt:lpstr>Презентация PowerPoint</vt:lpstr>
      <vt:lpstr>Презентация PowerPoint</vt:lpstr>
      <vt:lpstr>Презентация PowerPoint</vt:lpstr>
      <vt:lpstr>Создание таблиц</vt:lpstr>
      <vt:lpstr>Окно Конструктора таблиц 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Заполнение таблицы данными</vt:lpstr>
      <vt:lpstr>Презентация PowerPoint</vt:lpstr>
      <vt:lpstr>Презентация PowerPoint</vt:lpstr>
      <vt:lpstr>Презентация PowerPoint</vt:lpstr>
      <vt:lpstr>Создание межтабличных связей</vt:lpstr>
      <vt:lpstr>Основные назначения связи</vt:lpstr>
      <vt:lpstr>Связь между таблицами позволяет</vt:lpstr>
      <vt:lpstr>Настройка свойств связи </vt:lpstr>
      <vt:lpstr>Презентация PowerPoint</vt:lpstr>
      <vt:lpstr>Презентация PowerPoint</vt:lpstr>
      <vt:lpstr>Презентация PowerPoint</vt:lpstr>
      <vt:lpstr>Бланк запроса по образцу </vt:lpstr>
      <vt:lpstr>Формирование запроса по образцу </vt:lpstr>
      <vt:lpstr>Упорядочение записей в результирующей таблице</vt:lpstr>
      <vt:lpstr>Многоуровневая сортировка </vt:lpstr>
      <vt:lpstr>Изменение порядка следования столбцов</vt:lpstr>
      <vt:lpstr>Управление отображением данных в результирующей таблице</vt:lpstr>
      <vt:lpstr>Использование условия отбора</vt:lpstr>
      <vt:lpstr>Другие виды запросов</vt:lpstr>
      <vt:lpstr>Другие виды запросов</vt:lpstr>
      <vt:lpstr>Работа с формами</vt:lpstr>
      <vt:lpstr>Автоформы</vt:lpstr>
      <vt:lpstr>Виды автоформ</vt:lpstr>
      <vt:lpstr>Создание автоформы </vt:lpstr>
      <vt:lpstr>Презентация PowerPoint</vt:lpstr>
      <vt:lpstr>Создание форм с помощью мастера</vt:lpstr>
      <vt:lpstr>Структура формы</vt:lpstr>
      <vt:lpstr>Презентация PowerPoint</vt:lpstr>
      <vt:lpstr>Презентация PowerPoint</vt:lpstr>
      <vt:lpstr>Элементы управления формы</vt:lpstr>
      <vt:lpstr>Дизайн формы</vt:lpstr>
      <vt:lpstr>Презентация PowerPoint</vt:lpstr>
      <vt:lpstr>Управление последовательностью перехода</vt:lpstr>
      <vt:lpstr>Изменение порядка перехода</vt:lpstr>
      <vt:lpstr>Работа со страницами доступа к данным</vt:lpstr>
      <vt:lpstr>Страницы доступа </vt:lpstr>
      <vt:lpstr>Создание страницы доступа к данным</vt:lpstr>
      <vt:lpstr>Создание страницы доступа к данным</vt:lpstr>
      <vt:lpstr>Презентация PowerPoint</vt:lpstr>
      <vt:lpstr>Создание страницы доступа к данным</vt:lpstr>
      <vt:lpstr>Создание страницы доступа к данным</vt:lpstr>
      <vt:lpstr>Редактирование страницы доступа к данным</vt:lpstr>
      <vt:lpstr>Работа с отчетами</vt:lpstr>
      <vt:lpstr>Мастер отчетов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и информационные процессы</dc:title>
  <dc:creator>БВА</dc:creator>
  <cp:lastModifiedBy>admin</cp:lastModifiedBy>
  <cp:revision>342</cp:revision>
  <dcterms:created xsi:type="dcterms:W3CDTF">2008-08-30T16:03:54Z</dcterms:created>
  <dcterms:modified xsi:type="dcterms:W3CDTF">2015-04-08T13:56:42Z</dcterms:modified>
</cp:coreProperties>
</file>