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9" r:id="rId22"/>
    <p:sldId id="274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1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6713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713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9C092-45FB-4211-A7E2-D8842593D9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39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521430-756B-453D-B3B6-FF0959B7154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66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8A775-2619-44CA-B691-3E008316B5C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76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907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3350"/>
            <a:ext cx="8229600" cy="21907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4A409-4728-4597-AFE1-02E80B0EA12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11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AD962E-4B6F-4F0A-A9C9-45BDEC263C7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45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FFBEA-2E54-4D0B-9A43-FDD030FE74E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3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1F36B-7C10-4880-A363-43516C0C2A4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2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E350D-30B3-4223-BBA1-7A66A625350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5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824755-7BBF-45C6-815F-87B1B223C83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7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FE8B2-E85D-4CAC-9410-F40C6EBFAF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F08FF-F32F-418E-88B6-2F5D0DE7044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BC5BC3-44D1-4840-A95F-64E6F68481E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9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6589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89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0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1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2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2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2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 sz="1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6592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2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2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2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2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2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2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3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4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5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6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7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8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599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0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1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2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3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4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5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6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7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8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09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10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10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10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10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10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610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6610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37DF4D0-6A5A-413F-8D67-9745F3DE98F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6610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10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610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611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549275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 smtClean="0"/>
              <a:t>ГОУ ВПО</a:t>
            </a:r>
            <a:br>
              <a:rPr lang="ru-RU" sz="1600" smtClean="0"/>
            </a:br>
            <a:r>
              <a:rPr lang="ru-RU" sz="1600" smtClean="0"/>
              <a:t>ДВГУПС</a:t>
            </a:r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История возникновения и развития ЭВМ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948488" y="1268413"/>
            <a:ext cx="19446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Кафедра «ИТиС»</a:t>
            </a:r>
          </a:p>
          <a:p>
            <a:pPr eaLnBrk="1" hangingPunct="1"/>
            <a:endParaRPr lang="ru-RU" altLang="ru-RU" sz="140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5703888" y="5608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800"/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7596188" y="4365625"/>
            <a:ext cx="1547812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Выполнили: </a:t>
            </a:r>
          </a:p>
          <a:p>
            <a:pPr eaLnBrk="1" hangingPunct="1"/>
            <a:r>
              <a:rPr lang="ru-RU" altLang="ru-RU" sz="1400"/>
              <a:t>Садыков Н.Ю.</a:t>
            </a:r>
          </a:p>
          <a:p>
            <a:pPr eaLnBrk="1" hangingPunct="1"/>
            <a:r>
              <a:rPr lang="ru-RU" altLang="ru-RU" sz="1400"/>
              <a:t>Котов В.А.</a:t>
            </a:r>
          </a:p>
          <a:p>
            <a:pPr eaLnBrk="1" hangingPunct="1"/>
            <a:r>
              <a:rPr lang="ru-RU" altLang="ru-RU" sz="1400"/>
              <a:t>Низамов Я.М.</a:t>
            </a:r>
          </a:p>
          <a:p>
            <a:pPr eaLnBrk="1" hangingPunct="1"/>
            <a:endParaRPr lang="ru-RU" altLang="ru-RU" sz="1400"/>
          </a:p>
          <a:p>
            <a:pPr eaLnBrk="1" hangingPunct="1"/>
            <a:r>
              <a:rPr lang="ru-RU" altLang="ru-RU" sz="1400"/>
              <a:t>Проверил:</a:t>
            </a:r>
          </a:p>
          <a:p>
            <a:pPr eaLnBrk="1" hangingPunct="1"/>
            <a:r>
              <a:rPr lang="ru-RU" altLang="ru-RU" sz="1400"/>
              <a:t>Шрамкова И.Г.</a:t>
            </a:r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3708400" y="6453188"/>
            <a:ext cx="18923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Хабаровск 2008</a:t>
            </a:r>
          </a:p>
          <a:p>
            <a:pPr eaLnBrk="1" hangingPunct="1"/>
            <a:endParaRPr lang="ru-RU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ЭВМ </a:t>
            </a:r>
            <a:r>
              <a:rPr lang="en-US" sz="4000" smtClean="0">
                <a:solidFill>
                  <a:schemeClr val="tx1"/>
                </a:solidFill>
              </a:rPr>
              <a:t>ENIAC</a:t>
            </a:r>
            <a:r>
              <a:rPr lang="ru-RU" sz="4000" smtClean="0">
                <a:solidFill>
                  <a:schemeClr val="tx1"/>
                </a:solidFill>
              </a:rPr>
              <a:t/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12291" name="Picture 6" descr="200px-ENIAC_Penn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41438"/>
            <a:ext cx="9144000" cy="5516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chemeClr val="tx1"/>
                </a:solidFill>
              </a:rPr>
              <a:t>ЭВМ </a:t>
            </a:r>
            <a:r>
              <a:rPr lang="en-US" smtClean="0">
                <a:solidFill>
                  <a:schemeClr val="tx1"/>
                </a:solidFill>
              </a:rPr>
              <a:t>ENIAC</a:t>
            </a:r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13315" name="Picture 4" descr="300px-Two_women_operating_ENIAC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41438"/>
            <a:ext cx="9144000" cy="553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chemeClr val="tx1"/>
                </a:solidFill>
              </a:rPr>
              <a:t>1.2 Устройство компьютера, и принцип работы компьютера.</a:t>
            </a:r>
            <a:br>
              <a:rPr lang="ru-RU" sz="2800" smtClean="0">
                <a:solidFill>
                  <a:schemeClr val="tx1"/>
                </a:solidFill>
              </a:rPr>
            </a:br>
            <a:endParaRPr lang="ru-RU" sz="2800" smtClean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i="1" smtClean="0"/>
              <a:t>Устройства компьютера. </a:t>
            </a:r>
            <a:r>
              <a:rPr lang="ru-RU" sz="2400" smtClean="0"/>
              <a:t>Прежде всего, компьютер должен иметь следующие устройства: </a:t>
            </a:r>
            <a:br>
              <a:rPr lang="ru-RU" sz="2400" smtClean="0"/>
            </a:br>
            <a:r>
              <a:rPr lang="ru-RU" sz="2400" smtClean="0"/>
              <a:t>•</a:t>
            </a:r>
            <a:r>
              <a:rPr lang="ru-RU" sz="2400" i="1" smtClean="0"/>
              <a:t>арифметическо - логическое устройство, </a:t>
            </a:r>
            <a:r>
              <a:rPr lang="ru-RU" sz="2400" smtClean="0"/>
              <a:t>выполняющее арифметические  логические операции;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i="1" smtClean="0"/>
              <a:t>• устройство управления, </a:t>
            </a:r>
            <a:r>
              <a:rPr lang="ru-RU" sz="2400" smtClean="0"/>
              <a:t>которое организует процесс выполнения программ; </a:t>
            </a:r>
            <a:br>
              <a:rPr lang="ru-RU" sz="2400" smtClean="0"/>
            </a:br>
            <a:r>
              <a:rPr lang="ru-RU" sz="2400" i="1" smtClean="0"/>
              <a:t>• запоминающее устройство, </a:t>
            </a:r>
            <a:r>
              <a:rPr lang="ru-RU" sz="2400" smtClean="0"/>
              <a:t>или </a:t>
            </a:r>
            <a:r>
              <a:rPr lang="ru-RU" sz="2400" i="1" smtClean="0"/>
              <a:t>память </a:t>
            </a:r>
            <a:r>
              <a:rPr lang="ru-RU" sz="2400" smtClean="0"/>
              <a:t>для хранения программ и данных; </a:t>
            </a:r>
            <a:br>
              <a:rPr lang="ru-RU" sz="2400" smtClean="0"/>
            </a:br>
            <a:r>
              <a:rPr lang="ru-RU" sz="2400" i="1" smtClean="0"/>
              <a:t>• внешние устройства </a:t>
            </a:r>
            <a:r>
              <a:rPr lang="ru-RU" sz="2400" smtClean="0"/>
              <a:t>для ввода-вывода информации.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1.3 Как появились</a:t>
            </a:r>
            <a:br>
              <a:rPr lang="ru-RU" sz="4000" smtClean="0">
                <a:solidFill>
                  <a:schemeClr val="tx1"/>
                </a:solidFill>
              </a:rPr>
            </a:br>
            <a:r>
              <a:rPr lang="ru-RU" sz="4000" smtClean="0">
                <a:solidFill>
                  <a:schemeClr val="tx1"/>
                </a:solidFill>
              </a:rPr>
              <a:t>персональные компьютеры.</a:t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569325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1965 г. первый мини-компьютер Р</a:t>
            </a:r>
            <a:r>
              <a:rPr lang="en-US" sz="2400" smtClean="0"/>
              <a:t>D</a:t>
            </a:r>
            <a:r>
              <a:rPr lang="ru-RU" sz="2400" smtClean="0"/>
              <a:t>Р-8 размером с холодильник и стоимостью 20 тыс., дол. К тому времени были изобретены </a:t>
            </a:r>
            <a:r>
              <a:rPr lang="ru-RU" sz="2400" i="1" smtClean="0"/>
              <a:t>интегральные схемы. </a:t>
            </a:r>
            <a:br>
              <a:rPr lang="ru-RU" sz="2400" i="1" smtClean="0"/>
            </a:br>
            <a:r>
              <a:rPr lang="ru-RU" sz="2400" smtClean="0"/>
              <a:t>В 1959 г. Роберт Нойс (будущий основатель фирмы </a:t>
            </a:r>
            <a:r>
              <a:rPr lang="en-US" sz="2400" smtClean="0"/>
              <a:t>Intel</a:t>
            </a:r>
            <a:r>
              <a:rPr lang="ru-RU" sz="2400" smtClean="0"/>
              <a:t>) изобрел более совершенный метод, позволивший создавать на одной пластине и транзисторы, и все необходимые соединения между ними. Полученные электронные схемы стали называться интегральными схемами, или </a:t>
            </a:r>
            <a:r>
              <a:rPr lang="ru-RU" sz="2400" i="1" smtClean="0"/>
              <a:t>чипами. </a:t>
            </a: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В 1968 г. фирма В</a:t>
            </a:r>
            <a:r>
              <a:rPr lang="en-US" sz="2400" smtClean="0"/>
              <a:t>urroughs</a:t>
            </a:r>
            <a:r>
              <a:rPr lang="ru-RU" sz="2400" smtClean="0"/>
              <a:t> выпустила первый компьютер на интегральных схемах, а в 1970 г. Фирма </a:t>
            </a:r>
            <a:r>
              <a:rPr lang="en-US" sz="2400" smtClean="0"/>
              <a:t>Intel</a:t>
            </a:r>
            <a:r>
              <a:rPr lang="ru-RU" sz="2400" smtClean="0"/>
              <a:t> начала продавать интегральные схемы памяти.</a:t>
            </a:r>
          </a:p>
          <a:p>
            <a:pPr eaLnBrk="1" hangingPunct="1">
              <a:defRPr/>
            </a:pPr>
            <a:endParaRPr lang="ru-RU" sz="24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23850" y="1125538"/>
            <a:ext cx="88201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 том же году был сделан еще один важный шаг на пути к персональному компьютеру — Маршиан Эдвард Хофф из той же фирмы </a:t>
            </a:r>
            <a:r>
              <a:rPr lang="en-US" altLang="ru-RU" sz="2400"/>
              <a:t>Intel</a:t>
            </a:r>
            <a:r>
              <a:rPr lang="ru-RU" altLang="ru-RU" sz="2400"/>
              <a:t> сконструировал интегральную схему, аналогичную по своим функциям центральному процессору большой ЭВМ. Так появился первый </a:t>
            </a:r>
            <a:r>
              <a:rPr lang="ru-RU" altLang="ru-RU" sz="2400" i="1"/>
              <a:t>микропроцессор </a:t>
            </a:r>
            <a:r>
              <a:rPr lang="en-US" altLang="ru-RU" sz="2400"/>
              <a:t>Int</a:t>
            </a:r>
            <a:r>
              <a:rPr lang="ru-RU" altLang="ru-RU" sz="2400"/>
              <a:t>е</a:t>
            </a:r>
            <a:r>
              <a:rPr lang="en-US" altLang="ru-RU" sz="2400"/>
              <a:t>l</a:t>
            </a:r>
            <a:r>
              <a:rPr lang="ru-RU" altLang="ru-RU" sz="2400"/>
              <a:t>-4004, который был выпущен в продажу в конце 1970 г. 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3284538"/>
            <a:ext cx="91440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Возможности 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nt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—4004 были куда скромнее, чем у центрального процессора большой ЭВМ. Но в 1973 г. фирма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выпустила 8-битовый микропроцессор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Intel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-8008, а в 1974 г. — его усовершенствованную версию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— 8080, которая до конца 70-х годов стала стандартом для микрокомпьютерной индустрии.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 начале 1975 г. появился первый коммерчески распространяемый компьютер Альтаир—8800, построенный на основе микропроцессора </a:t>
            </a:r>
            <a:r>
              <a:rPr lang="en-US" altLang="ru-RU" sz="2400"/>
              <a:t>Int</a:t>
            </a:r>
            <a:r>
              <a:rPr lang="ru-RU" altLang="ru-RU" sz="2400"/>
              <a:t>е</a:t>
            </a:r>
            <a:r>
              <a:rPr lang="en-US" altLang="ru-RU" sz="2400"/>
              <a:t>l</a:t>
            </a:r>
            <a:r>
              <a:rPr lang="ru-RU" altLang="ru-RU" sz="2400"/>
              <a:t>—8080. 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125538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 конце 1975 г. Пол Аллен и Билл Гейтс (будущие основатели фирмы Мiс</a:t>
            </a:r>
            <a:r>
              <a:rPr lang="en-US" altLang="ru-RU" sz="2400"/>
              <a:t>rosoft</a:t>
            </a:r>
            <a:r>
              <a:rPr lang="ru-RU" altLang="ru-RU" sz="2400"/>
              <a:t>) создали для компьютера Альтаир интерпретатор языка Ва</a:t>
            </a:r>
            <a:r>
              <a:rPr lang="en-US" altLang="ru-RU" sz="2400"/>
              <a:t>s</a:t>
            </a:r>
            <a:r>
              <a:rPr lang="ru-RU" altLang="ru-RU" sz="2400"/>
              <a:t>iс, что позволило пользователям достаточно просто общаться с компьютером и легко писать для него программы.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altair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7956550" cy="573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1.4 Появление </a:t>
            </a:r>
            <a:r>
              <a:rPr lang="en-US" sz="4000" smtClean="0"/>
              <a:t>I</a:t>
            </a:r>
            <a:r>
              <a:rPr lang="ru-RU" sz="4000" smtClean="0"/>
              <a:t>ВМ РС.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692150"/>
            <a:ext cx="91440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2400"/>
              <a:t>Прежде всего, в качестве основного микропроцессора компьютера был выбран новейший тогда 16-разрядный микропроцессор I</a:t>
            </a:r>
            <a:r>
              <a:rPr lang="en-US" altLang="ru-RU" sz="2400"/>
              <a:t>nt</a:t>
            </a:r>
            <a:r>
              <a:rPr lang="ru-RU" altLang="ru-RU" sz="2400"/>
              <a:t>е</a:t>
            </a:r>
            <a:r>
              <a:rPr lang="en-US" altLang="ru-RU" sz="2400"/>
              <a:t>l</a:t>
            </a:r>
            <a:r>
              <a:rPr lang="ru-RU" altLang="ru-RU" sz="2400"/>
              <a:t>-8088. Так новый микропроцессор позволял работать с 1 Мбайтом памяти, а все имевшиеся тогда компьютеры были ограничены 64 Кбайтами. В компьютере были использованы и другие комплектующие различных фирм, а его программное обеспечение было поручено разработать небольшой фирме Мiс</a:t>
            </a:r>
            <a:r>
              <a:rPr lang="en-US" altLang="ru-RU" sz="2400"/>
              <a:t>r</a:t>
            </a:r>
            <a:r>
              <a:rPr lang="ru-RU" altLang="ru-RU" sz="2400"/>
              <a:t>о</a:t>
            </a:r>
            <a:r>
              <a:rPr lang="en-US" altLang="ru-RU" sz="2400"/>
              <a:t>soft</a:t>
            </a:r>
            <a:r>
              <a:rPr lang="ru-RU" altLang="ru-RU" sz="2400"/>
              <a:t>.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3068638"/>
            <a:ext cx="9144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 августе 1981 г. новый компьютер под названием IВМ РС (читается- Ай-Би-Эм Пи-Си) был официально представлен публике и вскоре после этого он приобрел большую популярность у пользователей.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tx1"/>
                </a:solidFill>
              </a:rPr>
              <a:t>1.</a:t>
            </a:r>
            <a:r>
              <a:rPr lang="ru-RU" sz="4000" smtClean="0">
                <a:solidFill>
                  <a:schemeClr val="tx1"/>
                </a:solidFill>
              </a:rPr>
              <a:t>5</a:t>
            </a:r>
            <a:r>
              <a:rPr lang="en-US" sz="4000" smtClean="0">
                <a:solidFill>
                  <a:schemeClr val="tx1"/>
                </a:solidFill>
              </a:rPr>
              <a:t> </a:t>
            </a:r>
            <a:r>
              <a:rPr lang="ru-RU" sz="4000" smtClean="0">
                <a:solidFill>
                  <a:schemeClr val="tx1"/>
                </a:solidFill>
              </a:rPr>
              <a:t>Развитие компьютеров IВМ РС.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В 1983 г. был выпущен компьютер IВМ РС ХТ, имеющий встроенный жесткий диск, в 1985 г. — компьютер IВМ РС АТ на основе нового микро процессора I</a:t>
            </a:r>
            <a:r>
              <a:rPr lang="en-US" sz="2400" smtClean="0"/>
              <a:t>nt</a:t>
            </a:r>
            <a:r>
              <a:rPr lang="ru-RU" sz="2400" smtClean="0"/>
              <a:t>е</a:t>
            </a:r>
            <a:r>
              <a:rPr lang="en-US" sz="2400" smtClean="0"/>
              <a:t>l</a:t>
            </a:r>
            <a:r>
              <a:rPr lang="ru-RU" sz="2400" smtClean="0"/>
              <a:t>-80286, работающий в 3-4 раза быстрее IВМ РС ХТ. Однако другие фирмы начали сами собирать компьютеры, совместимые с IВМ РС. 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36449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Наибольшее влияние на развитие компьютеров типа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ВМ РС теперь оказывает не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ВМ, а фирма 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nt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 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производитель микропроцессоров, и фирма Мi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crosoft 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-разработчик операционной системы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MS DOS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графической операционной оболочки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Windows</a:t>
            </a: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и многих других используемых на IВМ РС программ. </a:t>
            </a:r>
            <a:b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765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IВМ РС ХТ</a:t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21507" name="Picture 6" descr="xt83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420813"/>
            <a:ext cx="7451725" cy="543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tx1"/>
                </a:solidFill>
              </a:rPr>
              <a:t>Содержание работы.</a:t>
            </a:r>
            <a:br>
              <a:rPr lang="ru-RU" sz="4000" b="1" smtClean="0">
                <a:solidFill>
                  <a:schemeClr val="tx1"/>
                </a:solidFill>
              </a:rPr>
            </a:br>
            <a:endParaRPr lang="ru-RU" sz="4000" b="1" smtClean="0">
              <a:solidFill>
                <a:schemeClr val="tx1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</a:t>
            </a:r>
            <a:r>
              <a:rPr lang="ru-RU" sz="2400" b="1" smtClean="0"/>
              <a:t>Введение</a:t>
            </a:r>
            <a:endParaRPr 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</a:t>
            </a:r>
            <a:r>
              <a:rPr lang="ru-RU" sz="2400" b="1" smtClean="0"/>
              <a:t>Основная часть</a:t>
            </a:r>
            <a:endParaRPr lang="ru-RU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1.1 Как был изобретен компьютер.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1.2 Устройство компьютера, и принцип работы компьютера.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1.3 Как появились персональные компьютеры.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1.4 Появление </a:t>
            </a:r>
            <a:r>
              <a:rPr lang="en-US" sz="2400" smtClean="0"/>
              <a:t>I</a:t>
            </a:r>
            <a:r>
              <a:rPr lang="ru-RU" sz="2400" smtClean="0"/>
              <a:t>ВМ РС.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1.5 Развитие компьютеров IВМ РС.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1.6 Портативные компьютеры.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1.7 Достоинства и недостатки портативных компьютеров.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     1.8 Сервера.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smtClean="0"/>
              <a:t> </a:t>
            </a:r>
            <a:r>
              <a:rPr lang="ru-RU" sz="2400" b="1" smtClean="0"/>
              <a:t>Заключение 	</a:t>
            </a:r>
            <a:endParaRPr 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smtClean="0"/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1.6</a:t>
            </a:r>
            <a:r>
              <a:rPr lang="en-US" sz="4000" smtClean="0"/>
              <a:t> </a:t>
            </a:r>
            <a:r>
              <a:rPr lang="ru-RU" sz="4000" smtClean="0"/>
              <a:t>Портативные компьютеры. 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620713"/>
            <a:ext cx="91440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Портативные компьютеры имеют некоторые особенности по сравнению с остальными компьютерами.  </a:t>
            </a:r>
            <a:br>
              <a:rPr lang="ru-RU" altLang="ru-RU" sz="2400"/>
            </a:br>
            <a:r>
              <a:rPr lang="ru-RU" altLang="ru-RU" sz="2400" i="1"/>
              <a:t>Типы портативных компьютеров. </a:t>
            </a:r>
            <a:r>
              <a:rPr lang="ru-RU" altLang="ru-RU" sz="2400"/>
              <a:t>Исторически первым типом портативных компьютеров были наколенные (</a:t>
            </a:r>
            <a:r>
              <a:rPr lang="en-US" altLang="ru-RU" sz="2400"/>
              <a:t>l</a:t>
            </a:r>
            <a:r>
              <a:rPr lang="ru-RU" altLang="ru-RU" sz="2400"/>
              <a:t>ар</a:t>
            </a:r>
            <a:r>
              <a:rPr lang="en-US" altLang="ru-RU" sz="2400"/>
              <a:t>t</a:t>
            </a:r>
            <a:r>
              <a:rPr lang="ru-RU" altLang="ru-RU" sz="2400"/>
              <a:t>ор) компьютеры, или компьютеры-чемоданчики. Они имели размеры чемодана-дипломата и весили 5-10 кг. В настоящее время этот тип компьютеров уже устарел и практически не производится. Их “место под солнцем” заняли другие типы компьютеров: </a:t>
            </a:r>
            <a:br>
              <a:rPr lang="ru-RU" altLang="ru-RU" sz="2400"/>
            </a:br>
            <a:endParaRPr lang="ru-RU" altLang="ru-RU" sz="240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3933825"/>
            <a:ext cx="914400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2400"/>
              <a:t>блокнотные (</a:t>
            </a:r>
            <a:r>
              <a:rPr lang="en-US" altLang="ru-RU" sz="2400"/>
              <a:t>notebook</a:t>
            </a:r>
            <a:r>
              <a:rPr lang="ru-RU" altLang="ru-RU" sz="2400"/>
              <a:t>) компьютеры -обычно имеют размер стандартного листа бумаги А4 - 210х297 мм, иногда ЧУТЬ больше, толщину 2-5 см и вес 2-4 кг; </a:t>
            </a:r>
            <a:br>
              <a:rPr lang="ru-RU" altLang="ru-RU" sz="2400"/>
            </a:br>
            <a:r>
              <a:rPr lang="ru-RU" altLang="ru-RU" sz="2400"/>
              <a:t>• субблокнотные (</a:t>
            </a:r>
            <a:r>
              <a:rPr lang="en-US" altLang="ru-RU" sz="2400"/>
              <a:t>subnotebook</a:t>
            </a:r>
            <a:r>
              <a:rPr lang="ru-RU" altLang="ru-RU" sz="2400"/>
              <a:t>) компьютеры — имеют размер в полтора-два раза меньше блокнотных, вес около 1,5 кг; </a:t>
            </a:r>
            <a:br>
              <a:rPr lang="ru-RU" altLang="ru-RU" sz="2400"/>
            </a:br>
            <a:r>
              <a:rPr lang="ru-RU" altLang="ru-RU" sz="2400"/>
              <a:t>• карманные (рос</a:t>
            </a:r>
            <a:r>
              <a:rPr lang="en-US" altLang="ru-RU" sz="2400"/>
              <a:t>k</a:t>
            </a:r>
            <a:r>
              <a:rPr lang="ru-RU" altLang="ru-RU" sz="2400"/>
              <a:t>е</a:t>
            </a:r>
            <a:r>
              <a:rPr lang="en-US" altLang="ru-RU" sz="2400"/>
              <a:t>t</a:t>
            </a:r>
            <a:r>
              <a:rPr lang="ru-RU" altLang="ru-RU" sz="2400"/>
              <a:t> или </a:t>
            </a:r>
            <a:r>
              <a:rPr lang="en-US" altLang="ru-RU" sz="2400"/>
              <a:t>palmtop</a:t>
            </a:r>
            <a:r>
              <a:rPr lang="ru-RU" altLang="ru-RU" sz="2400"/>
              <a:t>) компьютеры помещаются в карман и имеют вес около 500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/>
              <a:t>1.7 Достоинства и недостатки портативных компьютеров.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1052513"/>
            <a:ext cx="91440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/>
              <a:t>Достоинства и недостатки портативных компьютеров. </a:t>
            </a:r>
            <a:r>
              <a:rPr lang="ru-RU" altLang="ru-RU" sz="2400"/>
              <a:t>Главное преимущество портативных компьютеров перед обычными — это, естественно, их компактность. Таким образом, Вы можете организовать себе рабочее место практически везде. Единственное ограничение состоит в том, что при длительной работе с портативным компьютером, вам может понадобиться подзарядить его аккумуляторы. </a:t>
            </a:r>
            <a:br>
              <a:rPr lang="ru-RU" altLang="ru-RU" sz="2400"/>
            </a:br>
            <a:r>
              <a:rPr lang="ru-RU" altLang="ru-RU" sz="2400"/>
              <a:t>Второе достоинство портативных компьютеров — это устойчивость к перепадам электропитания. 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4292600"/>
            <a:ext cx="9144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При понижении напряжения или временном отключении электропитания обычный компьютер выключится или начнет перезагружаться, а портативный компьютер будет продолжать работу.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  <p:bldP spid="3789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036050" cy="292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Однако портативные компьютеры имеют не только достоинства, но и недостатки: </a:t>
            </a:r>
            <a:br>
              <a:rPr lang="ru-RU" altLang="ru-RU" sz="2400"/>
            </a:br>
            <a:r>
              <a:rPr lang="ru-RU" altLang="ru-RU" sz="2400"/>
              <a:t>клавиатура портативного компьютера меньше, чем у обычного, и не так удобна, из-за чего работа со многими программами на портативном компьютере выполняется медленнее (а на карманном компьютере — намного медленнее), чем на обычном.</a:t>
            </a:r>
            <a:r>
              <a:rPr lang="ru-RU" altLang="ru-RU" sz="1800"/>
              <a:t/>
            </a:r>
            <a:br>
              <a:rPr lang="ru-RU" altLang="ru-RU" sz="1800"/>
            </a:br>
            <a:endParaRPr lang="ru-RU" altLang="ru-RU" sz="1800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2565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1.8  Сервера.</a:t>
            </a:r>
            <a:br>
              <a:rPr lang="ru-RU" smtClean="0"/>
            </a:br>
            <a:endParaRPr lang="ru-RU" smtClean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054350"/>
            <a:ext cx="9144000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/>
              <a:t>Для обеспечения функционирования локальной сети часто выделяется специальный компьютер - сервер, или несколько таких компьютеров. На дисках серверов располагаются совместно используемые программы, базы данных и т.д. Сервер необходим при совместной интенсивной работе с какой-либо базой данных. Серверы, как правило, не используются в качестве рабочих мест пользователей. Серверы, обеспечивающие работу с  ценными данными, часто размещаются в изолированном помещении, доступ в которое имеют только специально уполномоченные люди (как в банковское хранилище).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alt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 </a:t>
            </a:r>
            <a:r>
              <a:rPr lang="ru-RU" sz="4000" smtClean="0">
                <a:solidFill>
                  <a:schemeClr val="tx1"/>
                </a:solidFill>
              </a:rPr>
              <a:t>Сервер в бронированном 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ru-RU" sz="4000" smtClean="0">
                <a:solidFill>
                  <a:schemeClr val="tx1"/>
                </a:solidFill>
              </a:rPr>
              <a:t>шкафу</a:t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25603" name="Picture 6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12875"/>
            <a:ext cx="7019925" cy="544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1.9 Ограниченность области применения персональных компьютеров.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Персональные компьютеры являются наиболее широко используемым видом компьютеров, их мощность постоянно увеличивается, а область применения расширяется. Персональные компьютеры могут объединяться в сети, что позволяет десяткам и сотням пользователей легко обмениваться информацией и одновременно получать доступ к общим базам данных. Средства электронной почты позволяют пользователям компьютеров с помощью обычной телефонной сети посылать текстовые и факсимильные сообщения в другие города и страны и получать информацию из крупных банков данных. </a:t>
            </a:r>
            <a:br>
              <a:rPr lang="ru-RU" sz="2400" smtClean="0"/>
            </a:br>
            <a:r>
              <a:rPr lang="ru-RU" sz="2400" smtClean="0"/>
              <a:t>   Однако возможности персональных компьютеров по обработке информации все же ограничены.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Список литературы:</a:t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/>
              <a:t>IBM PC </a:t>
            </a:r>
            <a:r>
              <a:rPr lang="ru-RU" sz="2800" smtClean="0"/>
              <a:t> для пользователя. Изд. 6-е, перераб. Издательство «ИНФРА-М». Фигурнов Виктор Эвальдович «1995».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ru-RU" sz="2800" smtClean="0"/>
              <a:t>Виктор Пасько «самоучитель работы на персональном компьютере» 5-е изд.-СПб.:Питер;Киев «2003».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ru-RU" sz="2800" smtClean="0"/>
              <a:t>Евсеев Г.А., АСТ-ПРЕСС КНИГА; Издательство «Развитие», «2005».</a:t>
            </a:r>
          </a:p>
          <a:p>
            <a:pPr marL="609600" indent="-609600" eaLnBrk="1" hangingPunct="1">
              <a:defRPr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1.1Как был изобретен компьютер.</a:t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smtClean="0"/>
              <a:t>        </a:t>
            </a:r>
            <a:r>
              <a:rPr lang="ru-RU" sz="2400" smtClean="0"/>
              <a:t>Слово </a:t>
            </a:r>
            <a:r>
              <a:rPr lang="ru-RU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компьютер</a:t>
            </a:r>
            <a:r>
              <a:rPr lang="ru-RU" sz="2400" smtClean="0"/>
              <a:t> означает вычислитель, т.е. устройство для вычислений. Потребность в автоматизации обработки данных, в том числе вычислений, возникла очень давно. Многие тысячи лет назад для счета использовались счетные палочки, камешки и т.д. Более 1500 лет тому назад  (а может быть и значительно раньше) для облегчения вычислений стали использоваться счеты.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1642 г. Блез Паскаль</a:t>
            </a:r>
            <a:r>
              <a:rPr lang="ru-RU" sz="2400" smtClean="0"/>
              <a:t> изобрел устройство, механически выполняющее сложение чисел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smtClean="0"/>
              <a:t>   </a:t>
            </a:r>
            <a:r>
              <a:rPr lang="ru-RU" sz="2400" smtClean="0"/>
              <a:t>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1673 г. Готфрид Вильгельм Лейбниц</a:t>
            </a:r>
            <a:r>
              <a:rPr lang="ru-RU" sz="2400" smtClean="0"/>
              <a:t> сконструировал арифмометр, позволяющий механически выполнять четыре арифметических действия.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311275" y="6230938"/>
            <a:ext cx="6213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5851525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В 1642 г. Блез Паскаль изобрел устройство, механически выполняющее сложение чисел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</a:t>
            </a: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1673 г. Готфрид Вильгельм Лейбниц сконструировал арифмометр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</a:t>
            </a:r>
            <a:endParaRPr lang="ru-RU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odner300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333375"/>
            <a:ext cx="4392613" cy="408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323850" y="4437063"/>
            <a:ext cx="360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арифмометр</a:t>
            </a:r>
          </a:p>
        </p:txBody>
      </p:sp>
      <p:pic>
        <p:nvPicPr>
          <p:cNvPr id="6148" name="Picture 9" descr="222363541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333375"/>
            <a:ext cx="4002087" cy="1938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7378700" y="2276475"/>
            <a:ext cx="352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счеты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smtClean="0"/>
              <a:t>         </a:t>
            </a:r>
            <a:r>
              <a:rPr lang="ru-RU" sz="2400" smtClean="0"/>
              <a:t>В первой половине ХIХ в. английский математик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Чарльз Бэббидж</a:t>
            </a:r>
            <a:r>
              <a:rPr lang="ru-RU" sz="2400" smtClean="0"/>
              <a:t> попытался построить универсальное вычислительное устройство — Аналитическую машину, которая должна была выполнять вычисления без участия человека. для этого она должна была уметь исполнять программы, вводимые с помощью перфокарт. В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1943 г.</a:t>
            </a:r>
            <a:r>
              <a:rPr lang="ru-RU" sz="2400" smtClean="0"/>
              <a:t> американец 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Говард Эйкен</a:t>
            </a:r>
            <a:r>
              <a:rPr lang="ru-RU" sz="2400" smtClean="0"/>
              <a:t> с помощью работ Бэббиджа на основе техники ХХ в. электромеханических реле смог построить на одном из предприятий фирмы IВМ такую машину под названием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«Марк—1».</a:t>
            </a:r>
            <a:r>
              <a:rPr lang="ru-RU" sz="2400" smtClean="0"/>
              <a:t> В</a:t>
            </a:r>
            <a:r>
              <a:rPr lang="ru-RU" sz="2000" smtClean="0"/>
              <a:t> 1941 г </a:t>
            </a:r>
            <a:r>
              <a:rPr lang="ru-RU" sz="2400" smtClean="0"/>
              <a:t>немецкий инженер </a:t>
            </a:r>
            <a:r>
              <a:rPr lang="ru-RU" sz="2400" b="1" smtClean="0"/>
              <a:t>Конрад Цуз</a:t>
            </a:r>
            <a:r>
              <a:rPr lang="ru-RU" sz="2400" smtClean="0"/>
              <a:t>,</a:t>
            </a:r>
            <a:r>
              <a:rPr lang="ru-RU" sz="2000" smtClean="0"/>
              <a:t> </a:t>
            </a:r>
            <a:r>
              <a:rPr lang="ru-RU" sz="2400" smtClean="0"/>
              <a:t>построил аналогичную машину. </a:t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20975262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333375"/>
            <a:ext cx="3311525" cy="3103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250825" y="3500438"/>
            <a:ext cx="354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Аналитическая машина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ru-RU" sz="2400" smtClean="0"/>
              <a:t>    Начиная с 1943 г. группа специалистов под руководством Джона Мочли и Преспера Экерта в США начала конструировать подобную машину уже на основе электронных ламп. Их машина, названная </a:t>
            </a:r>
            <a:r>
              <a:rPr lang="en-US" sz="2400" smtClean="0"/>
              <a:t>ENIAC</a:t>
            </a:r>
            <a:r>
              <a:rPr lang="ru-RU" sz="2400" smtClean="0"/>
              <a:t>, работала в тысячу раз быстрее, чем Марк—1, однако для задания ее программы приходилось в течение нескольких часов или даже нескольких дней подсоединять нужным образом провода. Чтобы упростить процесс задания программ, Мочли и Экерт стали конструировать новую машину, которая могла бы </a:t>
            </a:r>
            <a:r>
              <a:rPr lang="ru-RU" sz="2400" i="1" smtClean="0"/>
              <a:t>хранить программу в своей памяти. </a:t>
            </a:r>
            <a:r>
              <a:rPr lang="ru-RU" sz="2400" smtClean="0"/>
              <a:t>В 1945 г. к работе был привлечен знаменитый математик Джон фон Нейман, который подготовил доклад об этой машине. </a:t>
            </a:r>
            <a:br>
              <a:rPr lang="ru-RU" sz="2400" smtClean="0"/>
            </a:br>
            <a:r>
              <a:rPr lang="ru-RU" sz="2400" smtClean="0"/>
              <a:t>Первый компьютер, в котором были воплощены принципы фон Неймана, был построен в 1949 г.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chemeClr val="tx1"/>
                </a:solidFill>
              </a:rPr>
              <a:t>Марк 1</a:t>
            </a:r>
          </a:p>
        </p:txBody>
      </p:sp>
      <p:pic>
        <p:nvPicPr>
          <p:cNvPr id="10243" name="Picture 6" descr="mark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365250"/>
            <a:ext cx="9144000" cy="537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tx1"/>
                </a:solidFill>
              </a:rPr>
              <a:t>ЭВМ </a:t>
            </a:r>
            <a:r>
              <a:rPr lang="en-US" sz="4000" smtClean="0">
                <a:solidFill>
                  <a:schemeClr val="tx1"/>
                </a:solidFill>
              </a:rPr>
              <a:t>ENIAC</a:t>
            </a:r>
            <a:r>
              <a:rPr lang="ru-RU" sz="4000" smtClean="0">
                <a:solidFill>
                  <a:schemeClr val="tx1"/>
                </a:solidFill>
              </a:rPr>
              <a:t/>
            </a:r>
            <a:br>
              <a:rPr lang="ru-RU" sz="4000" smtClean="0">
                <a:solidFill>
                  <a:schemeClr val="tx1"/>
                </a:solidFill>
              </a:rPr>
            </a:b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11267" name="Picture 7" descr="300px-ENIAC_Penn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68413"/>
            <a:ext cx="9144000" cy="558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1247</Words>
  <Application>Microsoft Office PowerPoint</Application>
  <PresentationFormat>Экран (4:3)</PresentationFormat>
  <Paragraphs>70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Wingdings</vt:lpstr>
      <vt:lpstr>Calibri</vt:lpstr>
      <vt:lpstr>Точки</vt:lpstr>
      <vt:lpstr>ГОУ ВПО ДВГУПС</vt:lpstr>
      <vt:lpstr>Содержание работы. </vt:lpstr>
      <vt:lpstr>1.1Как был изобретен компьютер. </vt:lpstr>
      <vt:lpstr>Презентация PowerPoint</vt:lpstr>
      <vt:lpstr>Презентация PowerPoint</vt:lpstr>
      <vt:lpstr>Презентация PowerPoint</vt:lpstr>
      <vt:lpstr>Презентация PowerPoint</vt:lpstr>
      <vt:lpstr>Марк 1</vt:lpstr>
      <vt:lpstr>ЭВМ ENIAC </vt:lpstr>
      <vt:lpstr>ЭВМ ENIAC </vt:lpstr>
      <vt:lpstr>ЭВМ ENIAC</vt:lpstr>
      <vt:lpstr>1.2 Устройство компьютера, и принцип работы компьютера. </vt:lpstr>
      <vt:lpstr>1.3 Как появились персональные компьютеры. </vt:lpstr>
      <vt:lpstr>Презентация PowerPoint</vt:lpstr>
      <vt:lpstr>Презентация PowerPoint</vt:lpstr>
      <vt:lpstr>Презентация PowerPoint</vt:lpstr>
      <vt:lpstr>1.4 Появление IВМ РС. </vt:lpstr>
      <vt:lpstr>1.5 Развитие компьютеров IВМ РС.</vt:lpstr>
      <vt:lpstr>IВМ РС ХТ </vt:lpstr>
      <vt:lpstr>1.6 Портативные компьютеры.  </vt:lpstr>
      <vt:lpstr>Презентация PowerPoint</vt:lpstr>
      <vt:lpstr>1.8  Сервера. </vt:lpstr>
      <vt:lpstr>  Сервер в бронированном  шкафу </vt:lpstr>
      <vt:lpstr>1.9 Ограниченность области применения персональных компьютеров.</vt:lpstr>
      <vt:lpstr>Список литературы: </vt:lpstr>
    </vt:vector>
  </TitlesOfParts>
  <Company>Министерство Образования РФ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и развития ЭВМ</dc:title>
  <dc:creator>tester</dc:creator>
  <cp:lastModifiedBy>admin</cp:lastModifiedBy>
  <cp:revision>11</cp:revision>
  <dcterms:created xsi:type="dcterms:W3CDTF">2007-04-24T01:04:35Z</dcterms:created>
  <dcterms:modified xsi:type="dcterms:W3CDTF">2015-04-08T17:08:13Z</dcterms:modified>
</cp:coreProperties>
</file>