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00"/>
    <a:srgbClr val="FFFF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7" autoAdjust="0"/>
    <p:restoredTop sz="90929"/>
  </p:normalViewPr>
  <p:slideViewPr>
    <p:cSldViewPr>
      <p:cViewPr varScale="1">
        <p:scale>
          <a:sx n="43" d="100"/>
          <a:sy n="43" d="100"/>
        </p:scale>
        <p:origin x="105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3BC4B-E8C2-4B0D-9C3F-A2B08EBED7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497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B3753-6367-411F-B05F-776CD035A3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482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450B6-5808-4939-ADCC-5936F01CE2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551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435B77-9CEE-4671-AAB2-44AB6D4C4D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578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5D3D5-46BF-4ED0-8307-CD9E4C0573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932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38169-6EB9-45C8-B749-8427FE7218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353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616D-F1C8-4C4F-B65F-23018C6D8B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79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437CA-EC57-4893-BAEE-FFD0EC4D26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733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89329-5E36-4B64-872C-D5A679BA76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344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D55C6-D531-4E76-8634-161FC4B2AE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09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7234D-77A7-4141-A96A-FB3CBA0802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68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B4811-789D-4440-B565-00BE77289C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994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18A926C-5BB5-411C-8687-4401C1F5892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208338" y="0"/>
            <a:ext cx="1363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Урок №2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848600" y="58738"/>
            <a:ext cx="114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8 класс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6629400" y="5581650"/>
            <a:ext cx="2590800" cy="1123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История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России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3276600" y="5695950"/>
            <a:ext cx="1981200" cy="8953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XIX </a:t>
            </a:r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век</a:t>
            </a:r>
          </a:p>
        </p:txBody>
      </p:sp>
      <p:sp>
        <p:nvSpPr>
          <p:cNvPr id="2056" name="WordArt 8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429000" y="1828800"/>
            <a:ext cx="5257800" cy="2057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Внутренняя политика </a:t>
            </a:r>
          </a:p>
          <a:p>
            <a:pPr algn="ctr"/>
            <a:r>
              <a:rPr lang="ru-RU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Александра I в 1801-06 годах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маковский отдых во время сбора урожая"/>
          <p:cNvPicPr>
            <a:picLocks noChangeAspect="1" noChangeArrowheads="1"/>
          </p:cNvPicPr>
          <p:nvPr/>
        </p:nvPicPr>
        <p:blipFill>
          <a:blip r:embed="rId3">
            <a:lum bright="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49275"/>
            <a:ext cx="5229225" cy="36607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3733800"/>
            <a:ext cx="7772400" cy="2971800"/>
          </a:xfrm>
          <a:blipFill dpi="0" rotWithShape="0">
            <a:blip r:embed="rId4"/>
            <a:srcRect/>
            <a:tile tx="0" ty="0" sx="100000" sy="100000" flip="none" algn="tl"/>
          </a:blip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Большое внимание было уделено крестьянскому вопросу-Александр подписал указы:</a:t>
            </a:r>
          </a:p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-О «вольных хлебопашцах»,</a:t>
            </a:r>
          </a:p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-Об «Остзейских крестьянах».В 1804 г.были четко определены размеры крестьянских повинностей, и крестьяне признавались наследными владельцами своих земельным участков.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>
                <a:solidFill>
                  <a:srgbClr val="FFFF00"/>
                </a:solidFill>
              </a:rPr>
              <a:t>4.Начало реформ.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116013" y="1557338"/>
            <a:ext cx="2503487" cy="1263650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/>
              <a:t>К.Маковский</a:t>
            </a:r>
          </a:p>
          <a:p>
            <a:pPr algn="ctr"/>
            <a:r>
              <a:rPr lang="ru-RU" altLang="ru-RU" sz="2400"/>
              <a:t>Отдых во время</a:t>
            </a:r>
          </a:p>
          <a:p>
            <a:pPr algn="ctr"/>
            <a:r>
              <a:rPr lang="ru-RU" altLang="ru-RU" sz="2400"/>
              <a:t>сбора урожая.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>
                <a:solidFill>
                  <a:srgbClr val="FFFF00"/>
                </a:solidFill>
              </a:rPr>
              <a:t>План урока.</a:t>
            </a:r>
          </a:p>
        </p:txBody>
      </p:sp>
      <p:sp>
        <p:nvSpPr>
          <p:cNvPr id="3075" name="Rectangle 3" descr="Фиолетовый узор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620000" cy="3733800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4800" b="1">
                <a:solidFill>
                  <a:srgbClr val="FFFF00"/>
                </a:solidFill>
              </a:rPr>
              <a:t>1.Личность Александра </a:t>
            </a:r>
            <a:r>
              <a:rPr lang="en-US" altLang="ru-RU" sz="4800" b="1">
                <a:solidFill>
                  <a:srgbClr val="FFFF00"/>
                </a:solidFill>
              </a:rPr>
              <a:t>I.</a:t>
            </a:r>
          </a:p>
          <a:p>
            <a:pPr>
              <a:buFontTx/>
              <a:buNone/>
            </a:pPr>
            <a:r>
              <a:rPr lang="en-US" altLang="ru-RU" sz="4800" b="1">
                <a:solidFill>
                  <a:srgbClr val="FFFF00"/>
                </a:solidFill>
              </a:rPr>
              <a:t>2</a:t>
            </a:r>
            <a:r>
              <a:rPr lang="ru-RU" altLang="ru-RU" sz="4800" b="1">
                <a:solidFill>
                  <a:srgbClr val="FFFF00"/>
                </a:solidFill>
              </a:rPr>
              <a:t>.Проект Лагарпа.</a:t>
            </a:r>
          </a:p>
          <a:p>
            <a:pPr>
              <a:buFontTx/>
              <a:buNone/>
            </a:pPr>
            <a:r>
              <a:rPr lang="ru-RU" altLang="ru-RU" sz="4800" b="1">
                <a:solidFill>
                  <a:srgbClr val="FFFF00"/>
                </a:solidFill>
              </a:rPr>
              <a:t>3.«Негласный комитет».</a:t>
            </a:r>
          </a:p>
          <a:p>
            <a:pPr>
              <a:buFontTx/>
              <a:buNone/>
            </a:pPr>
            <a:r>
              <a:rPr lang="ru-RU" altLang="ru-RU" sz="4800" b="1">
                <a:solidFill>
                  <a:srgbClr val="FFFF00"/>
                </a:solidFill>
              </a:rPr>
              <a:t>4.Начало реформ.</a:t>
            </a:r>
          </a:p>
        </p:txBody>
      </p:sp>
      <p:pic>
        <p:nvPicPr>
          <p:cNvPr id="3078" name="Picture 6" descr="ag00029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11430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>
                <a:solidFill>
                  <a:srgbClr val="FFFF00"/>
                </a:solidFill>
              </a:rPr>
              <a:t>Задание на урок.</a:t>
            </a:r>
          </a:p>
        </p:txBody>
      </p:sp>
      <p:sp>
        <p:nvSpPr>
          <p:cNvPr id="7171" name="Rectangle 3" descr="Фиолетовый узор"/>
          <p:cNvSpPr>
            <a:spLocks noGrp="1" noChangeArrowheads="1"/>
          </p:cNvSpPr>
          <p:nvPr>
            <p:ph type="body" idx="1"/>
          </p:nvPr>
        </p:nvSpPr>
        <p:spPr>
          <a:xfrm>
            <a:off x="1371600" y="914400"/>
            <a:ext cx="7620000" cy="5715000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ru-RU" altLang="ru-RU" sz="6600" b="1">
                <a:solidFill>
                  <a:srgbClr val="FFFF00"/>
                </a:solidFill>
              </a:rPr>
              <a:t>Как отразились личные качества Александра </a:t>
            </a:r>
            <a:r>
              <a:rPr lang="en-US" altLang="ru-RU" sz="6600" b="1">
                <a:solidFill>
                  <a:srgbClr val="FFFF00"/>
                </a:solidFill>
              </a:rPr>
              <a:t>I</a:t>
            </a:r>
            <a:r>
              <a:rPr lang="ru-RU" altLang="ru-RU" sz="6600" b="1">
                <a:solidFill>
                  <a:srgbClr val="FFFF00"/>
                </a:solidFill>
              </a:rPr>
              <a:t> на проводимых им реформах?</a:t>
            </a:r>
          </a:p>
        </p:txBody>
      </p:sp>
      <p:pic>
        <p:nvPicPr>
          <p:cNvPr id="7172" name="Picture 4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-228600"/>
            <a:ext cx="9493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914400"/>
            <a:ext cx="3810000" cy="5791200"/>
          </a:xfrm>
          <a:blipFill dpi="0" rotWithShape="0">
            <a:blip r:embed="rId3"/>
            <a:srcRect/>
            <a:tile tx="0" ty="0" sx="100000" sy="100000" flip="none" algn="tl"/>
          </a:blip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Александр </a:t>
            </a:r>
            <a:r>
              <a:rPr lang="en-US" altLang="ru-RU" sz="2400" b="1">
                <a:solidFill>
                  <a:srgbClr val="FFFF00"/>
                </a:solidFill>
              </a:rPr>
              <a:t>I</a:t>
            </a:r>
            <a:r>
              <a:rPr lang="ru-RU" altLang="ru-RU" sz="2400" b="1">
                <a:solidFill>
                  <a:srgbClr val="FFFF00"/>
                </a:solidFill>
              </a:rPr>
              <a:t> родился в 1777г.С детства он раз- рывался между отцом и бабкой и поэтому в нем сформировались такие черты как лице-мерие и двуличность.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Его воспитателем был швейцарец Лагарп. Он дал наследнику евро-пейское образование и хотел привить либера-льные идеи.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Екатерина </a:t>
            </a:r>
            <a:r>
              <a:rPr lang="en-US" altLang="ru-RU" sz="2400" b="1">
                <a:solidFill>
                  <a:srgbClr val="FFFF00"/>
                </a:solidFill>
              </a:rPr>
              <a:t>II </a:t>
            </a:r>
            <a:r>
              <a:rPr lang="ru-RU" altLang="ru-RU" sz="2400" b="1">
                <a:solidFill>
                  <a:srgbClr val="FFFF00"/>
                </a:solidFill>
              </a:rPr>
              <a:t>хотела пере дать престол Алексан-дру минуя Павла.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>
                <a:solidFill>
                  <a:srgbClr val="FFFF00"/>
                </a:solidFill>
              </a:rPr>
              <a:t>1.Личность Александра </a:t>
            </a:r>
            <a:r>
              <a:rPr lang="en-US" altLang="ru-RU" b="1">
                <a:solidFill>
                  <a:srgbClr val="FFFF00"/>
                </a:solidFill>
              </a:rPr>
              <a:t>I.</a:t>
            </a:r>
            <a:endParaRPr lang="ru-RU" altLang="ru-RU" b="1">
              <a:solidFill>
                <a:srgbClr val="FFFF00"/>
              </a:solidFill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106613" y="5943600"/>
            <a:ext cx="2312987" cy="595313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Александр </a:t>
            </a:r>
            <a:r>
              <a:rPr lang="en-US" altLang="ru-RU"/>
              <a:t>I</a:t>
            </a:r>
            <a:r>
              <a:rPr lang="ru-RU" altLang="ru-RU"/>
              <a:t>.</a:t>
            </a:r>
          </a:p>
        </p:txBody>
      </p:sp>
      <p:pic>
        <p:nvPicPr>
          <p:cNvPr id="8205" name="Picture 13" descr="Рисунок1"/>
          <p:cNvPicPr>
            <a:picLocks noChangeAspect="1" noChangeArrowheads="1"/>
          </p:cNvPicPr>
          <p:nvPr/>
        </p:nvPicPr>
        <p:blipFill>
          <a:blip r:embed="rId4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513"/>
            <a:ext cx="3829050" cy="45466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914400"/>
            <a:ext cx="3810000" cy="5791200"/>
          </a:xfrm>
          <a:blipFill dpi="0" rotWithShape="0">
            <a:blip r:embed="rId3"/>
            <a:srcRect/>
            <a:tile tx="0" ty="0" sx="100000" sy="100000" flip="none" algn="tl"/>
          </a:blip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После захвата престола отцом Александр стал негативно говорить о политике бабки и под-держал действия отца, но в кругу друзей заяв- лял: «Моя цель-дать России свободу.»</a:t>
            </a:r>
          </a:p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В заговоре 1801 г.он учас твовал из-за желания отца отстранить его от власти.Согласие на переворот Александр дал при условии сохра нения жизни отца.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>
                <a:solidFill>
                  <a:srgbClr val="FFFF00"/>
                </a:solidFill>
              </a:rPr>
              <a:t>1.Личность Александра </a:t>
            </a:r>
            <a:r>
              <a:rPr lang="en-US" altLang="ru-RU" b="1">
                <a:solidFill>
                  <a:srgbClr val="FFFF00"/>
                </a:solidFill>
              </a:rPr>
              <a:t>I.</a:t>
            </a:r>
            <a:endParaRPr lang="ru-RU" altLang="ru-RU" b="1">
              <a:solidFill>
                <a:srgbClr val="FFFF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95400" y="6110288"/>
            <a:ext cx="3878263" cy="595312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Елизавета Алексеевна</a:t>
            </a:r>
          </a:p>
        </p:txBody>
      </p:sp>
      <p:pic>
        <p:nvPicPr>
          <p:cNvPr id="14343" name="Picture 7" descr="Рисунок2"/>
          <p:cNvPicPr>
            <a:picLocks noChangeAspect="1" noChangeArrowheads="1"/>
          </p:cNvPicPr>
          <p:nvPr/>
        </p:nvPicPr>
        <p:blipFill>
          <a:blip r:embed="rId4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836613"/>
            <a:ext cx="3908425" cy="517525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914400"/>
            <a:ext cx="3810000" cy="5791200"/>
          </a:xfrm>
          <a:blipFill dpi="0" rotWithShape="0">
            <a:blip r:embed="rId3"/>
            <a:srcRect/>
            <a:tile tx="0" ty="0" sx="100000" sy="100000" flip="none" algn="tl"/>
          </a:blip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Придя к власти, Алек-сандр обещал править «по законам и сердцу бабки».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1-м реформаторским про ектом стала Записка Лагарпа.Он предлагал не торопиться с рефор-мами и заняться прос-вещением народа и разработкой Законов самим императором.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Он считал, что реформы поддержит «меньшин-ство» свободного насе-ления страны.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ru-RU" b="1">
                <a:solidFill>
                  <a:srgbClr val="FFFF00"/>
                </a:solidFill>
              </a:rPr>
              <a:t>2</a:t>
            </a:r>
            <a:r>
              <a:rPr lang="ru-RU" altLang="ru-RU" b="1">
                <a:solidFill>
                  <a:srgbClr val="FFFF00"/>
                </a:solidFill>
              </a:rPr>
              <a:t>.Проект Лагарпа.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427288" y="6019800"/>
            <a:ext cx="1535112" cy="595313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Лагарп </a:t>
            </a:r>
          </a:p>
        </p:txBody>
      </p:sp>
      <p:pic>
        <p:nvPicPr>
          <p:cNvPr id="9222" name="Picture 6" descr="Рисунок3"/>
          <p:cNvPicPr>
            <a:picLocks noChangeAspect="1" noChangeArrowheads="1"/>
          </p:cNvPicPr>
          <p:nvPr/>
        </p:nvPicPr>
        <p:blipFill>
          <a:blip r:embed="rId4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513"/>
            <a:ext cx="3744912" cy="47529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914400"/>
            <a:ext cx="3810000" cy="5791200"/>
          </a:xfrm>
          <a:blipFill dpi="0" rotWithShape="0">
            <a:blip r:embed="rId3"/>
            <a:srcRect/>
            <a:tile tx="0" ty="0" sx="100000" sy="100000" flip="none" algn="tl"/>
          </a:blip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Для осуществления ре-форм Царь решил опе-реться на своих моло-дых друзей вошедших  в «Негласный коми-тет»-Кочубея, Новоси-льцова, Чарторыйско-го, Строганова и др.</a:t>
            </a:r>
          </a:p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Сразу же были амнисти-рованы дворяне пост-радавшие при Павле, открыты границы, раз решен свободный ввоз европейских книг и товаров.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>
                <a:solidFill>
                  <a:srgbClr val="FFFF00"/>
                </a:solidFill>
              </a:rPr>
              <a:t>3.«Негласный комитет».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305050" y="3200400"/>
            <a:ext cx="1857375" cy="474663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/>
              <a:t>Новосильцов 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455863" y="6256338"/>
            <a:ext cx="1555750" cy="4730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/>
              <a:t>Строганов </a:t>
            </a:r>
          </a:p>
        </p:txBody>
      </p:sp>
      <p:pic>
        <p:nvPicPr>
          <p:cNvPr id="10258" name="Picture 18" descr="Рисунок5"/>
          <p:cNvPicPr>
            <a:picLocks noChangeAspect="1" noChangeArrowheads="1"/>
          </p:cNvPicPr>
          <p:nvPr/>
        </p:nvPicPr>
        <p:blipFill>
          <a:blip r:embed="rId4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813" y="3860800"/>
            <a:ext cx="2101850" cy="230505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9" name="Picture 19" descr="Рисунок4"/>
          <p:cNvPicPr>
            <a:picLocks noChangeAspect="1" noChangeArrowheads="1"/>
          </p:cNvPicPr>
          <p:nvPr/>
        </p:nvPicPr>
        <p:blipFill>
          <a:blip r:embed="rId5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50" y="836613"/>
            <a:ext cx="2058988" cy="227012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914400"/>
            <a:ext cx="3810000" cy="5791200"/>
          </a:xfrm>
          <a:blipFill dpi="0" rotWithShape="0">
            <a:blip r:embed="rId3"/>
            <a:srcRect/>
            <a:tile tx="0" ty="0" sx="100000" sy="100000" flip="none" algn="tl"/>
          </a:blip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В апреле 1801 г. Алек-сандр восстановил «Жалованные грамо-ты» городам и дворян-ству,упразднил Тай-ную экспедицию и пе-редал все судебные де-ла в ведение Сената, прекратил пожалова-ния земель с государс-твенными крестьяна-ми дворянам и разре-шил покупать свобод-ные земли мещанам и крестьянам.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605088" y="3184525"/>
            <a:ext cx="1290637" cy="4730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/>
              <a:t>Кочубей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249488" y="6254750"/>
            <a:ext cx="2003425" cy="473075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/>
              <a:t>Чарторыйский</a:t>
            </a:r>
          </a:p>
        </p:txBody>
      </p:sp>
      <p:sp>
        <p:nvSpPr>
          <p:cNvPr id="15377" name="Rectangle 17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>
                <a:solidFill>
                  <a:srgbClr val="FFFF00"/>
                </a:solidFill>
              </a:rPr>
              <a:t>4.Начало реформ.</a:t>
            </a:r>
          </a:p>
        </p:txBody>
      </p:sp>
      <p:pic>
        <p:nvPicPr>
          <p:cNvPr id="15378" name="Picture 18" descr="Рисунок8"/>
          <p:cNvPicPr>
            <a:picLocks noChangeAspect="1" noChangeArrowheads="1"/>
          </p:cNvPicPr>
          <p:nvPr/>
        </p:nvPicPr>
        <p:blipFill>
          <a:blip r:embed="rId4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8" y="3863975"/>
            <a:ext cx="2117725" cy="23018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9" name="Picture 19" descr="Рисунок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836613"/>
            <a:ext cx="2200275" cy="22764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Рисунок9"/>
          <p:cNvPicPr>
            <a:picLocks noChangeAspect="1" noChangeArrowheads="1"/>
          </p:cNvPicPr>
          <p:nvPr/>
        </p:nvPicPr>
        <p:blipFill>
          <a:blip r:embed="rId3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3" y="857250"/>
            <a:ext cx="4681537" cy="28479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 descr="Фиолетовый узор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3733800"/>
            <a:ext cx="7772400" cy="2971800"/>
          </a:xfrm>
          <a:blipFill dpi="0" rotWithShape="0">
            <a:blip r:embed="rId4"/>
            <a:srcRect/>
            <a:tile tx="0" ty="0" sx="100000" sy="100000" flip="none" algn="tl"/>
          </a:blip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В 1802 г. были упразднены петровские коллегии и уч-реждены 8 министерств.Кочубей и Строганов возг-лавили МВД, Чарторыйский-министерство иност-ранных дел, Новосильцов стал зам.министра юсти-ции.</a:t>
            </a:r>
          </a:p>
          <a:p>
            <a:pPr>
              <a:buFontTx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В 1803 г.началась реформа просвещения(открыт уни-верситет в Дерпте).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620000" cy="609600"/>
          </a:xfrm>
          <a:gradFill rotWithShape="0">
            <a:gsLst>
              <a:gs pos="0">
                <a:srgbClr val="6699FF"/>
              </a:gs>
              <a:gs pos="50000">
                <a:srgbClr val="6699FF">
                  <a:gamma/>
                  <a:shade val="0"/>
                  <a:invGamma/>
                </a:srgbClr>
              </a:gs>
              <a:gs pos="100000">
                <a:srgbClr val="6699FF"/>
              </a:gs>
            </a:gsLst>
            <a:lin ang="5400000" scaled="1"/>
          </a:gra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>
                <a:solidFill>
                  <a:srgbClr val="FFFF00"/>
                </a:solidFill>
              </a:rPr>
              <a:t>4.Начало реформ.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47813" y="1447800"/>
            <a:ext cx="2185987" cy="1449388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/>
              <a:t>Военный </a:t>
            </a:r>
          </a:p>
          <a:p>
            <a:pPr algn="ctr"/>
            <a:r>
              <a:rPr lang="ru-RU" altLang="ru-RU"/>
              <a:t>парад в</a:t>
            </a:r>
          </a:p>
          <a:p>
            <a:pPr algn="ctr"/>
            <a:r>
              <a:rPr lang="ru-RU" altLang="ru-RU"/>
              <a:t>Петербурге.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33CC"/>
    </a:lt1>
    <a:dk2>
      <a:srgbClr val="000000"/>
    </a:dk2>
    <a:lt2>
      <a:srgbClr val="808080"/>
    </a:lt2>
    <a:accent1>
      <a:srgbClr val="00CC99"/>
    </a:accent1>
    <a:accent2>
      <a:srgbClr val="3333FF"/>
    </a:accent2>
    <a:accent3>
      <a:srgbClr val="ADADE2"/>
    </a:accent3>
    <a:accent4>
      <a:srgbClr val="000000"/>
    </a:accent4>
    <a:accent5>
      <a:srgbClr val="AAE2CA"/>
    </a:accent5>
    <a:accent6>
      <a:srgbClr val="2D2DE7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3333CC"/>
    </a:lt1>
    <a:dk2>
      <a:srgbClr val="000000"/>
    </a:dk2>
    <a:lt2>
      <a:srgbClr val="808080"/>
    </a:lt2>
    <a:accent1>
      <a:srgbClr val="00CC99"/>
    </a:accent1>
    <a:accent2>
      <a:srgbClr val="3333FF"/>
    </a:accent2>
    <a:accent3>
      <a:srgbClr val="ADADE2"/>
    </a:accent3>
    <a:accent4>
      <a:srgbClr val="000000"/>
    </a:accent4>
    <a:accent5>
      <a:srgbClr val="AAE2CA"/>
    </a:accent5>
    <a:accent6>
      <a:srgbClr val="2D2DE7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3333CC"/>
    </a:lt1>
    <a:dk2>
      <a:srgbClr val="000000"/>
    </a:dk2>
    <a:lt2>
      <a:srgbClr val="808080"/>
    </a:lt2>
    <a:accent1>
      <a:srgbClr val="00CC99"/>
    </a:accent1>
    <a:accent2>
      <a:srgbClr val="3333FF"/>
    </a:accent2>
    <a:accent3>
      <a:srgbClr val="ADADE2"/>
    </a:accent3>
    <a:accent4>
      <a:srgbClr val="000000"/>
    </a:accent4>
    <a:accent5>
      <a:srgbClr val="AAE2CA"/>
    </a:accent5>
    <a:accent6>
      <a:srgbClr val="2D2DE7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3333CC"/>
    </a:lt1>
    <a:dk2>
      <a:srgbClr val="000000"/>
    </a:dk2>
    <a:lt2>
      <a:srgbClr val="808080"/>
    </a:lt2>
    <a:accent1>
      <a:srgbClr val="00CC99"/>
    </a:accent1>
    <a:accent2>
      <a:srgbClr val="3333FF"/>
    </a:accent2>
    <a:accent3>
      <a:srgbClr val="ADADE2"/>
    </a:accent3>
    <a:accent4>
      <a:srgbClr val="000000"/>
    </a:accent4>
    <a:accent5>
      <a:srgbClr val="AAE2CA"/>
    </a:accent5>
    <a:accent6>
      <a:srgbClr val="2D2DE7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3333CC"/>
    </a:lt1>
    <a:dk2>
      <a:srgbClr val="000000"/>
    </a:dk2>
    <a:lt2>
      <a:srgbClr val="808080"/>
    </a:lt2>
    <a:accent1>
      <a:srgbClr val="00CC99"/>
    </a:accent1>
    <a:accent2>
      <a:srgbClr val="3333FF"/>
    </a:accent2>
    <a:accent3>
      <a:srgbClr val="ADADE2"/>
    </a:accent3>
    <a:accent4>
      <a:srgbClr val="000000"/>
    </a:accent4>
    <a:accent5>
      <a:srgbClr val="AAE2CA"/>
    </a:accent5>
    <a:accent6>
      <a:srgbClr val="2D2DE7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3333CC"/>
    </a:lt1>
    <a:dk2>
      <a:srgbClr val="000000"/>
    </a:dk2>
    <a:lt2>
      <a:srgbClr val="808080"/>
    </a:lt2>
    <a:accent1>
      <a:srgbClr val="00CC99"/>
    </a:accent1>
    <a:accent2>
      <a:srgbClr val="3333FF"/>
    </a:accent2>
    <a:accent3>
      <a:srgbClr val="ADADE2"/>
    </a:accent3>
    <a:accent4>
      <a:srgbClr val="000000"/>
    </a:accent4>
    <a:accent5>
      <a:srgbClr val="AAE2CA"/>
    </a:accent5>
    <a:accent6>
      <a:srgbClr val="2D2DE7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3333CC"/>
    </a:lt1>
    <a:dk2>
      <a:srgbClr val="000000"/>
    </a:dk2>
    <a:lt2>
      <a:srgbClr val="808080"/>
    </a:lt2>
    <a:accent1>
      <a:srgbClr val="00CC99"/>
    </a:accent1>
    <a:accent2>
      <a:srgbClr val="3333FF"/>
    </a:accent2>
    <a:accent3>
      <a:srgbClr val="ADADE2"/>
    </a:accent3>
    <a:accent4>
      <a:srgbClr val="000000"/>
    </a:accent4>
    <a:accent5>
      <a:srgbClr val="AAE2CA"/>
    </a:accent5>
    <a:accent6>
      <a:srgbClr val="2D2DE7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414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Times New Roman</vt:lpstr>
      <vt:lpstr>Оформление по умолчанию</vt:lpstr>
      <vt:lpstr>Презентация PowerPoint</vt:lpstr>
      <vt:lpstr>План урока.</vt:lpstr>
      <vt:lpstr>Задание на урок.</vt:lpstr>
      <vt:lpstr>1.Личность Александра I.</vt:lpstr>
      <vt:lpstr>1.Личность Александра I.</vt:lpstr>
      <vt:lpstr>2.Проект Лагарпа.</vt:lpstr>
      <vt:lpstr>3.«Негласный комитет».</vt:lpstr>
      <vt:lpstr>4.Начало реформ.</vt:lpstr>
      <vt:lpstr>4.Начало реформ.</vt:lpstr>
      <vt:lpstr>4.Начало реформ.</vt:lpstr>
    </vt:vector>
  </TitlesOfParts>
  <Company>Школа 46 ЮЗАО Москва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Чернов Алксей</dc:creator>
  <cp:lastModifiedBy>admin</cp:lastModifiedBy>
  <cp:revision>35</cp:revision>
  <dcterms:created xsi:type="dcterms:W3CDTF">2000-07-12T11:32:57Z</dcterms:created>
  <dcterms:modified xsi:type="dcterms:W3CDTF">2015-04-08T15:45:26Z</dcterms:modified>
</cp:coreProperties>
</file>