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4" r:id="rId9"/>
    <p:sldId id="262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CC00"/>
    <a:srgbClr val="FFFF0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97" autoAdjust="0"/>
    <p:restoredTop sz="90929"/>
  </p:normalViewPr>
  <p:slideViewPr>
    <p:cSldViewPr>
      <p:cViewPr varScale="1">
        <p:scale>
          <a:sx n="43" d="100"/>
          <a:sy n="43" d="100"/>
        </p:scale>
        <p:origin x="105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53BC4B-E8C2-4B0D-9C3F-A2B08EBED76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64971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4B3753-6367-411F-B05F-776CD035A37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24820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450B6-5808-4939-ADCC-5936F01CE24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25511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Место для изображения из Интернета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9435B77-9CEE-4671-AAB2-44AB6D4C4D5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95785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F5D3D5-46BF-4ED0-8307-CD9E4C0573D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9328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138169-6EB9-45C8-B749-8427FE72184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3539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2616D-F1C8-4C4F-B65F-23018C6D8B0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790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B437CA-EC57-4893-BAEE-FFD0EC4D26D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57332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889329-5E36-4B64-872C-D5A679BA762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03448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D55C6-D531-4E76-8634-161FC4B2AE0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2109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37234D-77A7-4141-A96A-FB3CBA0802F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687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4B4811-789D-4440-B565-00BE77289C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9945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D18A926C-5BB5-411C-8687-4401C1F5892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4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5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3208338" y="0"/>
            <a:ext cx="13636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Урок №2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7848600" y="58738"/>
            <a:ext cx="1146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8 класс</a:t>
            </a:r>
          </a:p>
        </p:txBody>
      </p:sp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6629400" y="5581650"/>
            <a:ext cx="2590800" cy="11239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  <a:contourClr>
                <a:srgbClr val="FFFFFF"/>
              </a:contour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FF"/>
                    </a:gs>
                    <a:gs pos="7001">
                      <a:srgbClr val="E6E6E6"/>
                    </a:gs>
                    <a:gs pos="32001">
                      <a:srgbClr val="7D8496"/>
                    </a:gs>
                    <a:gs pos="47000">
                      <a:srgbClr val="E6E6E6"/>
                    </a:gs>
                    <a:gs pos="85001">
                      <a:srgbClr val="7D8496"/>
                    </a:gs>
                    <a:gs pos="100000">
                      <a:srgbClr val="E6E6E6"/>
                    </a:gs>
                  </a:gsLst>
                  <a:lin ang="5400000" scaled="1"/>
                </a:gradFill>
                <a:cs typeface="Times New Roman" panose="02020603050405020304" pitchFamily="18" charset="0"/>
              </a:rPr>
              <a:t>История </a:t>
            </a:r>
          </a:p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FF"/>
                    </a:gs>
                    <a:gs pos="7001">
                      <a:srgbClr val="E6E6E6"/>
                    </a:gs>
                    <a:gs pos="32001">
                      <a:srgbClr val="7D8496"/>
                    </a:gs>
                    <a:gs pos="47000">
                      <a:srgbClr val="E6E6E6"/>
                    </a:gs>
                    <a:gs pos="85001">
                      <a:srgbClr val="7D8496"/>
                    </a:gs>
                    <a:gs pos="100000">
                      <a:srgbClr val="E6E6E6"/>
                    </a:gs>
                  </a:gsLst>
                  <a:lin ang="5400000" scaled="1"/>
                </a:gradFill>
                <a:cs typeface="Times New Roman" panose="02020603050405020304" pitchFamily="18" charset="0"/>
              </a:rPr>
              <a:t>России</a:t>
            </a:r>
          </a:p>
        </p:txBody>
      </p:sp>
      <p:sp>
        <p:nvSpPr>
          <p:cNvPr id="2055" name="WordArt 7"/>
          <p:cNvSpPr>
            <a:spLocks noChangeArrowheads="1" noChangeShapeType="1" noTextEdit="1"/>
          </p:cNvSpPr>
          <p:nvPr/>
        </p:nvSpPr>
        <p:spPr bwMode="auto">
          <a:xfrm>
            <a:off x="3276600" y="5695950"/>
            <a:ext cx="1981200" cy="8953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  <a:contourClr>
                <a:srgbClr val="FFFFFF"/>
              </a:contour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FF"/>
                    </a:gs>
                    <a:gs pos="7001">
                      <a:srgbClr val="E6E6E6"/>
                    </a:gs>
                    <a:gs pos="32001">
                      <a:srgbClr val="7D8496"/>
                    </a:gs>
                    <a:gs pos="47000">
                      <a:srgbClr val="E6E6E6"/>
                    </a:gs>
                    <a:gs pos="85001">
                      <a:srgbClr val="7D8496"/>
                    </a:gs>
                    <a:gs pos="100000">
                      <a:srgbClr val="E6E6E6"/>
                    </a:gs>
                  </a:gsLst>
                  <a:lin ang="5400000" scaled="1"/>
                </a:gradFill>
                <a:cs typeface="Times New Roman" panose="02020603050405020304" pitchFamily="18" charset="0"/>
              </a:rPr>
              <a:t>XIX </a:t>
            </a:r>
            <a:r>
              <a:rPr lang="ru-RU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FF"/>
                    </a:gs>
                    <a:gs pos="7001">
                      <a:srgbClr val="E6E6E6"/>
                    </a:gs>
                    <a:gs pos="32001">
                      <a:srgbClr val="7D8496"/>
                    </a:gs>
                    <a:gs pos="47000">
                      <a:srgbClr val="E6E6E6"/>
                    </a:gs>
                    <a:gs pos="85001">
                      <a:srgbClr val="7D8496"/>
                    </a:gs>
                    <a:gs pos="100000">
                      <a:srgbClr val="E6E6E6"/>
                    </a:gs>
                  </a:gsLst>
                  <a:lin ang="5400000" scaled="1"/>
                </a:gradFill>
                <a:cs typeface="Times New Roman" panose="02020603050405020304" pitchFamily="18" charset="0"/>
              </a:rPr>
              <a:t>век</a:t>
            </a:r>
          </a:p>
        </p:txBody>
      </p:sp>
      <p:sp>
        <p:nvSpPr>
          <p:cNvPr id="2056" name="WordArt 8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3429000" y="1828800"/>
            <a:ext cx="5257800" cy="20574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 panose="020B0A04020102020204" pitchFamily="34" charset="0"/>
              </a:rPr>
              <a:t>Внутренняя политика </a:t>
            </a:r>
          </a:p>
          <a:p>
            <a:pPr algn="ctr"/>
            <a:r>
              <a:rPr lang="ru-RU" sz="3600" kern="1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pattFill prst="dashHorz">
                  <a:fgClr>
                    <a:srgbClr val="808080"/>
                  </a:fgClr>
                  <a:bgClr>
                    <a:srgbClr val="FFFF00"/>
                  </a:bgClr>
                </a:patt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 panose="020B0A04020102020204" pitchFamily="34" charset="0"/>
              </a:rPr>
              <a:t>Александра I в 1801-06 годах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0" name="Picture 6" descr="маковский отдых во время сбора урожая"/>
          <p:cNvPicPr>
            <a:picLocks noChangeAspect="1" noChangeArrowheads="1"/>
          </p:cNvPicPr>
          <p:nvPr/>
        </p:nvPicPr>
        <p:blipFill>
          <a:blip r:embed="rId3">
            <a:lum bright="12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549275"/>
            <a:ext cx="5229225" cy="3660775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7" name="Rectangle 3" descr="Фиолетовый узор"/>
          <p:cNvSpPr>
            <a:spLocks noGrp="1" noChangeArrowheads="1"/>
          </p:cNvSpPr>
          <p:nvPr>
            <p:ph type="body" sz="half" idx="2"/>
          </p:nvPr>
        </p:nvSpPr>
        <p:spPr>
          <a:xfrm>
            <a:off x="1295400" y="3733800"/>
            <a:ext cx="7772400" cy="2971800"/>
          </a:xfrm>
          <a:blipFill dpi="0" rotWithShape="0">
            <a:blip r:embed="rId4"/>
            <a:srcRect/>
            <a:tile tx="0" ty="0" sx="100000" sy="100000" flip="none" algn="tl"/>
          </a:blipFill>
          <a:ln w="762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ru-RU" altLang="ru-RU" sz="2400" b="1">
                <a:solidFill>
                  <a:srgbClr val="FFFF00"/>
                </a:solidFill>
              </a:rPr>
              <a:t>Большое внимание было уделено крестьянскому вопросу-Александр подписал указы:</a:t>
            </a:r>
          </a:p>
          <a:p>
            <a:pPr>
              <a:buFontTx/>
              <a:buNone/>
            </a:pPr>
            <a:r>
              <a:rPr lang="ru-RU" altLang="ru-RU" sz="2400" b="1">
                <a:solidFill>
                  <a:srgbClr val="FFFF00"/>
                </a:solidFill>
              </a:rPr>
              <a:t>-О «вольных хлебопашцах»,</a:t>
            </a:r>
          </a:p>
          <a:p>
            <a:pPr>
              <a:buFontTx/>
              <a:buNone/>
            </a:pPr>
            <a:r>
              <a:rPr lang="ru-RU" altLang="ru-RU" sz="2400" b="1">
                <a:solidFill>
                  <a:srgbClr val="FFFF00"/>
                </a:solidFill>
              </a:rPr>
              <a:t>-Об «Остзейских крестьянах».В 1804 г.были четко определены размеры крестьянских повинностей, и крестьяне признавались наследными владельцами своих земельным участков.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620000" cy="609600"/>
          </a:xfrm>
          <a:gradFill rotWithShape="0">
            <a:gsLst>
              <a:gs pos="0">
                <a:srgbClr val="6699FF"/>
              </a:gs>
              <a:gs pos="50000">
                <a:srgbClr val="6699FF">
                  <a:gamma/>
                  <a:shade val="0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762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b="1">
                <a:solidFill>
                  <a:srgbClr val="FFFF00"/>
                </a:solidFill>
              </a:rPr>
              <a:t>4.Начало реформ.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116013" y="1557338"/>
            <a:ext cx="2503487" cy="1263650"/>
          </a:xfrm>
          <a:prstGeom prst="rect">
            <a:avLst/>
          </a:prstGeom>
          <a:solidFill>
            <a:srgbClr val="FFCCFF"/>
          </a:solidFill>
          <a:ln w="762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2400"/>
              <a:t>К.Маковский</a:t>
            </a:r>
          </a:p>
          <a:p>
            <a:pPr algn="ctr"/>
            <a:r>
              <a:rPr lang="ru-RU" altLang="ru-RU" sz="2400"/>
              <a:t>Отдых во время</a:t>
            </a:r>
          </a:p>
          <a:p>
            <a:pPr algn="ctr"/>
            <a:r>
              <a:rPr lang="ru-RU" altLang="ru-RU" sz="2400"/>
              <a:t>сбора урожая.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620000" cy="609600"/>
          </a:xfrm>
          <a:gradFill rotWithShape="0">
            <a:gsLst>
              <a:gs pos="0">
                <a:srgbClr val="6699FF"/>
              </a:gs>
              <a:gs pos="50000">
                <a:srgbClr val="6699FF">
                  <a:gamma/>
                  <a:shade val="0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762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3600" b="1">
                <a:solidFill>
                  <a:srgbClr val="FFFF00"/>
                </a:solidFill>
              </a:rPr>
              <a:t>План урока.</a:t>
            </a:r>
          </a:p>
        </p:txBody>
      </p:sp>
      <p:sp>
        <p:nvSpPr>
          <p:cNvPr id="3075" name="Rectangle 3" descr="Фиолетовый узор"/>
          <p:cNvSpPr>
            <a:spLocks noGrp="1" noChangeArrowheads="1"/>
          </p:cNvSpPr>
          <p:nvPr>
            <p:ph type="body" idx="1"/>
          </p:nvPr>
        </p:nvSpPr>
        <p:spPr>
          <a:xfrm>
            <a:off x="1371600" y="1600200"/>
            <a:ext cx="7620000" cy="3733800"/>
          </a:xfrm>
          <a:blipFill dpi="0" rotWithShape="0">
            <a:blip r:embed="rId2"/>
            <a:srcRect/>
            <a:tile tx="0" ty="0" sx="100000" sy="100000" flip="none" algn="tl"/>
          </a:blipFill>
          <a:ln w="762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ru-RU" altLang="ru-RU" sz="4800" b="1">
                <a:solidFill>
                  <a:srgbClr val="FFFF00"/>
                </a:solidFill>
              </a:rPr>
              <a:t>1.Личность Александра </a:t>
            </a:r>
            <a:r>
              <a:rPr lang="en-US" altLang="ru-RU" sz="4800" b="1">
                <a:solidFill>
                  <a:srgbClr val="FFFF00"/>
                </a:solidFill>
              </a:rPr>
              <a:t>I.</a:t>
            </a:r>
          </a:p>
          <a:p>
            <a:pPr>
              <a:buFontTx/>
              <a:buNone/>
            </a:pPr>
            <a:r>
              <a:rPr lang="en-US" altLang="ru-RU" sz="4800" b="1">
                <a:solidFill>
                  <a:srgbClr val="FFFF00"/>
                </a:solidFill>
              </a:rPr>
              <a:t>2</a:t>
            </a:r>
            <a:r>
              <a:rPr lang="ru-RU" altLang="ru-RU" sz="4800" b="1">
                <a:solidFill>
                  <a:srgbClr val="FFFF00"/>
                </a:solidFill>
              </a:rPr>
              <a:t>.Проект Лагарпа.</a:t>
            </a:r>
          </a:p>
          <a:p>
            <a:pPr>
              <a:buFontTx/>
              <a:buNone/>
            </a:pPr>
            <a:r>
              <a:rPr lang="ru-RU" altLang="ru-RU" sz="4800" b="1">
                <a:solidFill>
                  <a:srgbClr val="FFFF00"/>
                </a:solidFill>
              </a:rPr>
              <a:t>3.«Негласный комитет».</a:t>
            </a:r>
          </a:p>
          <a:p>
            <a:pPr>
              <a:buFontTx/>
              <a:buNone/>
            </a:pPr>
            <a:r>
              <a:rPr lang="ru-RU" altLang="ru-RU" sz="4800" b="1">
                <a:solidFill>
                  <a:srgbClr val="FFFF00"/>
                </a:solidFill>
              </a:rPr>
              <a:t>4.Начало реформ.</a:t>
            </a:r>
          </a:p>
        </p:txBody>
      </p:sp>
      <p:pic>
        <p:nvPicPr>
          <p:cNvPr id="3078" name="Picture 6" descr="ag00029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52400"/>
            <a:ext cx="1143000" cy="906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620000" cy="609600"/>
          </a:xfrm>
          <a:gradFill rotWithShape="0">
            <a:gsLst>
              <a:gs pos="0">
                <a:srgbClr val="6699FF"/>
              </a:gs>
              <a:gs pos="50000">
                <a:srgbClr val="6699FF">
                  <a:gamma/>
                  <a:shade val="0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762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3600" b="1">
                <a:solidFill>
                  <a:srgbClr val="FFFF00"/>
                </a:solidFill>
              </a:rPr>
              <a:t>Задание на урок.</a:t>
            </a:r>
          </a:p>
        </p:txBody>
      </p:sp>
      <p:sp>
        <p:nvSpPr>
          <p:cNvPr id="7171" name="Rectangle 3" descr="Фиолетовый узор"/>
          <p:cNvSpPr>
            <a:spLocks noGrp="1" noChangeArrowheads="1"/>
          </p:cNvSpPr>
          <p:nvPr>
            <p:ph type="body" idx="1"/>
          </p:nvPr>
        </p:nvSpPr>
        <p:spPr>
          <a:xfrm>
            <a:off x="1371600" y="914400"/>
            <a:ext cx="7620000" cy="5715000"/>
          </a:xfrm>
          <a:blipFill dpi="0" rotWithShape="0">
            <a:blip r:embed="rId2"/>
            <a:srcRect/>
            <a:tile tx="0" ty="0" sx="100000" sy="100000" flip="none" algn="tl"/>
          </a:blipFill>
          <a:ln w="762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Tx/>
              <a:buNone/>
            </a:pPr>
            <a:r>
              <a:rPr lang="ru-RU" altLang="ru-RU" sz="6600" b="1">
                <a:solidFill>
                  <a:srgbClr val="FFFF00"/>
                </a:solidFill>
              </a:rPr>
              <a:t>Как отразились личные качества Александра </a:t>
            </a:r>
            <a:r>
              <a:rPr lang="en-US" altLang="ru-RU" sz="6600" b="1">
                <a:solidFill>
                  <a:srgbClr val="FFFF00"/>
                </a:solidFill>
              </a:rPr>
              <a:t>I</a:t>
            </a:r>
            <a:r>
              <a:rPr lang="ru-RU" altLang="ru-RU" sz="6600" b="1">
                <a:solidFill>
                  <a:srgbClr val="FFFF00"/>
                </a:solidFill>
              </a:rPr>
              <a:t> на проводимых им реформах?</a:t>
            </a:r>
          </a:p>
        </p:txBody>
      </p:sp>
      <p:pic>
        <p:nvPicPr>
          <p:cNvPr id="7172" name="Picture 4" descr="ag00317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413" y="-228600"/>
            <a:ext cx="949325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Rectangle 9" descr="Фиолетовый узор"/>
          <p:cNvSpPr>
            <a:spLocks noGrp="1" noChangeArrowheads="1"/>
          </p:cNvSpPr>
          <p:nvPr>
            <p:ph type="body" sz="half" idx="2"/>
          </p:nvPr>
        </p:nvSpPr>
        <p:spPr>
          <a:xfrm>
            <a:off x="5257800" y="914400"/>
            <a:ext cx="3810000" cy="5791200"/>
          </a:xfrm>
          <a:blipFill dpi="0" rotWithShape="0">
            <a:blip r:embed="rId3"/>
            <a:srcRect/>
            <a:tile tx="0" ty="0" sx="100000" sy="100000" flip="none" algn="tl"/>
          </a:blipFill>
          <a:ln w="762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altLang="ru-RU" sz="2400" b="1">
                <a:solidFill>
                  <a:srgbClr val="FFFF00"/>
                </a:solidFill>
              </a:rPr>
              <a:t>Александр </a:t>
            </a:r>
            <a:r>
              <a:rPr lang="en-US" altLang="ru-RU" sz="2400" b="1">
                <a:solidFill>
                  <a:srgbClr val="FFFF00"/>
                </a:solidFill>
              </a:rPr>
              <a:t>I</a:t>
            </a:r>
            <a:r>
              <a:rPr lang="ru-RU" altLang="ru-RU" sz="2400" b="1">
                <a:solidFill>
                  <a:srgbClr val="FFFF00"/>
                </a:solidFill>
              </a:rPr>
              <a:t> родился в 1777г.С детства он раз- рывался между отцом и бабкой и поэтому в нем сформировались такие черты как лице-мерие и двуличность.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400" b="1">
                <a:solidFill>
                  <a:srgbClr val="FFFF00"/>
                </a:solidFill>
              </a:rPr>
              <a:t>Его воспитателем был швейцарец Лагарп. Он дал наследнику евро-пейское образование и хотел привить либера-льные идеи.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400" b="1">
                <a:solidFill>
                  <a:srgbClr val="FFFF00"/>
                </a:solidFill>
              </a:rPr>
              <a:t>Екатерина </a:t>
            </a:r>
            <a:r>
              <a:rPr lang="en-US" altLang="ru-RU" sz="2400" b="1">
                <a:solidFill>
                  <a:srgbClr val="FFFF00"/>
                </a:solidFill>
              </a:rPr>
              <a:t>II </a:t>
            </a:r>
            <a:r>
              <a:rPr lang="ru-RU" altLang="ru-RU" sz="2400" b="1">
                <a:solidFill>
                  <a:srgbClr val="FFFF00"/>
                </a:solidFill>
              </a:rPr>
              <a:t>хотела пере дать престол Алексан-дру минуя Павла.</a:t>
            </a:r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620000" cy="609600"/>
          </a:xfrm>
          <a:gradFill rotWithShape="0">
            <a:gsLst>
              <a:gs pos="0">
                <a:srgbClr val="6699FF"/>
              </a:gs>
              <a:gs pos="50000">
                <a:srgbClr val="6699FF">
                  <a:gamma/>
                  <a:shade val="0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762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b="1">
                <a:solidFill>
                  <a:srgbClr val="FFFF00"/>
                </a:solidFill>
              </a:rPr>
              <a:t>1.Личность Александра </a:t>
            </a:r>
            <a:r>
              <a:rPr lang="en-US" altLang="ru-RU" b="1">
                <a:solidFill>
                  <a:srgbClr val="FFFF00"/>
                </a:solidFill>
              </a:rPr>
              <a:t>I.</a:t>
            </a:r>
            <a:endParaRPr lang="ru-RU" altLang="ru-RU" b="1">
              <a:solidFill>
                <a:srgbClr val="FFFF00"/>
              </a:solidFill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2106613" y="5943600"/>
            <a:ext cx="2312987" cy="595313"/>
          </a:xfrm>
          <a:prstGeom prst="rect">
            <a:avLst/>
          </a:prstGeom>
          <a:solidFill>
            <a:srgbClr val="FFCCFF"/>
          </a:solidFill>
          <a:ln w="762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/>
              <a:t>Александр </a:t>
            </a:r>
            <a:r>
              <a:rPr lang="en-US" altLang="ru-RU"/>
              <a:t>I</a:t>
            </a:r>
            <a:r>
              <a:rPr lang="ru-RU" altLang="ru-RU"/>
              <a:t>.</a:t>
            </a:r>
          </a:p>
        </p:txBody>
      </p:sp>
      <p:pic>
        <p:nvPicPr>
          <p:cNvPr id="8205" name="Picture 13" descr="Рисунок1"/>
          <p:cNvPicPr>
            <a:picLocks noChangeAspect="1" noChangeArrowheads="1"/>
          </p:cNvPicPr>
          <p:nvPr/>
        </p:nvPicPr>
        <p:blipFill>
          <a:blip r:embed="rId4">
            <a:lum bright="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052513"/>
            <a:ext cx="3829050" cy="4546600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 descr="Фиолетовый узор"/>
          <p:cNvSpPr>
            <a:spLocks noGrp="1" noChangeArrowheads="1"/>
          </p:cNvSpPr>
          <p:nvPr>
            <p:ph type="body" sz="half" idx="2"/>
          </p:nvPr>
        </p:nvSpPr>
        <p:spPr>
          <a:xfrm>
            <a:off x="5257800" y="914400"/>
            <a:ext cx="3810000" cy="5791200"/>
          </a:xfrm>
          <a:blipFill dpi="0" rotWithShape="0">
            <a:blip r:embed="rId3"/>
            <a:srcRect/>
            <a:tile tx="0" ty="0" sx="100000" sy="100000" flip="none" algn="tl"/>
          </a:blipFill>
          <a:ln w="762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ru-RU" altLang="ru-RU" sz="2400" b="1">
                <a:solidFill>
                  <a:srgbClr val="FFFF00"/>
                </a:solidFill>
              </a:rPr>
              <a:t>После захвата престола отцом Александр стал негативно говорить о политике бабки и под-держал действия отца, но в кругу друзей заяв- лял: «Моя цель-дать России свободу.»</a:t>
            </a:r>
          </a:p>
          <a:p>
            <a:pPr>
              <a:buFontTx/>
              <a:buNone/>
            </a:pPr>
            <a:r>
              <a:rPr lang="ru-RU" altLang="ru-RU" sz="2400" b="1">
                <a:solidFill>
                  <a:srgbClr val="FFFF00"/>
                </a:solidFill>
              </a:rPr>
              <a:t>В заговоре 1801 г.он учас твовал из-за желания отца отстранить его от власти.Согласие на переворот Александр дал при условии сохра нения жизни отца.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620000" cy="609600"/>
          </a:xfrm>
          <a:gradFill rotWithShape="0">
            <a:gsLst>
              <a:gs pos="0">
                <a:srgbClr val="6699FF"/>
              </a:gs>
              <a:gs pos="50000">
                <a:srgbClr val="6699FF">
                  <a:gamma/>
                  <a:shade val="0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762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b="1">
                <a:solidFill>
                  <a:srgbClr val="FFFF00"/>
                </a:solidFill>
              </a:rPr>
              <a:t>1.Личность Александра </a:t>
            </a:r>
            <a:r>
              <a:rPr lang="en-US" altLang="ru-RU" b="1">
                <a:solidFill>
                  <a:srgbClr val="FFFF00"/>
                </a:solidFill>
              </a:rPr>
              <a:t>I.</a:t>
            </a:r>
            <a:endParaRPr lang="ru-RU" altLang="ru-RU" b="1">
              <a:solidFill>
                <a:srgbClr val="FFFF00"/>
              </a:solidFill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295400" y="6110288"/>
            <a:ext cx="3878263" cy="595312"/>
          </a:xfrm>
          <a:prstGeom prst="rect">
            <a:avLst/>
          </a:prstGeom>
          <a:solidFill>
            <a:srgbClr val="FFCCFF"/>
          </a:solidFill>
          <a:ln w="762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/>
              <a:t>Елизавета Алексеевна</a:t>
            </a:r>
          </a:p>
        </p:txBody>
      </p:sp>
      <p:pic>
        <p:nvPicPr>
          <p:cNvPr id="14343" name="Picture 7" descr="Рисунок2"/>
          <p:cNvPicPr>
            <a:picLocks noChangeAspect="1" noChangeArrowheads="1"/>
          </p:cNvPicPr>
          <p:nvPr/>
        </p:nvPicPr>
        <p:blipFill>
          <a:blip r:embed="rId4">
            <a:lum bright="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275" y="836613"/>
            <a:ext cx="3908425" cy="5175250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 descr="Фиолетовый узор"/>
          <p:cNvSpPr>
            <a:spLocks noGrp="1" noChangeArrowheads="1"/>
          </p:cNvSpPr>
          <p:nvPr>
            <p:ph type="body" sz="half" idx="2"/>
          </p:nvPr>
        </p:nvSpPr>
        <p:spPr>
          <a:xfrm>
            <a:off x="5257800" y="914400"/>
            <a:ext cx="3810000" cy="5791200"/>
          </a:xfrm>
          <a:blipFill dpi="0" rotWithShape="0">
            <a:blip r:embed="rId3"/>
            <a:srcRect/>
            <a:tile tx="0" ty="0" sx="100000" sy="100000" flip="none" algn="tl"/>
          </a:blipFill>
          <a:ln w="762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altLang="ru-RU" sz="2400" b="1">
                <a:solidFill>
                  <a:srgbClr val="FFFF00"/>
                </a:solidFill>
              </a:rPr>
              <a:t>Придя к власти, Алек-сандр обещал править «по законам и сердцу бабки».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400" b="1">
                <a:solidFill>
                  <a:srgbClr val="FFFF00"/>
                </a:solidFill>
              </a:rPr>
              <a:t>1-м реформаторским про ектом стала Записка Лагарпа.Он предлагал не торопиться с рефор-мами и заняться прос-вещением народа и разработкой Законов самим императором.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ru-RU" sz="2400" b="1">
                <a:solidFill>
                  <a:srgbClr val="FFFF00"/>
                </a:solidFill>
              </a:rPr>
              <a:t>Он считал, что реформы поддержит «меньшин-ство» свободного насе-ления страны.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620000" cy="609600"/>
          </a:xfrm>
          <a:gradFill rotWithShape="0">
            <a:gsLst>
              <a:gs pos="0">
                <a:srgbClr val="6699FF"/>
              </a:gs>
              <a:gs pos="50000">
                <a:srgbClr val="6699FF">
                  <a:gamma/>
                  <a:shade val="0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762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ru-RU" b="1">
                <a:solidFill>
                  <a:srgbClr val="FFFF00"/>
                </a:solidFill>
              </a:rPr>
              <a:t>2</a:t>
            </a:r>
            <a:r>
              <a:rPr lang="ru-RU" altLang="ru-RU" b="1">
                <a:solidFill>
                  <a:srgbClr val="FFFF00"/>
                </a:solidFill>
              </a:rPr>
              <a:t>.Проект Лагарпа.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427288" y="6019800"/>
            <a:ext cx="1535112" cy="595313"/>
          </a:xfrm>
          <a:prstGeom prst="rect">
            <a:avLst/>
          </a:prstGeom>
          <a:solidFill>
            <a:srgbClr val="FFCCFF"/>
          </a:solidFill>
          <a:ln w="762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/>
              <a:t>Лагарп </a:t>
            </a:r>
          </a:p>
        </p:txBody>
      </p:sp>
      <p:pic>
        <p:nvPicPr>
          <p:cNvPr id="9222" name="Picture 6" descr="Рисунок3"/>
          <p:cNvPicPr>
            <a:picLocks noChangeAspect="1" noChangeArrowheads="1"/>
          </p:cNvPicPr>
          <p:nvPr/>
        </p:nvPicPr>
        <p:blipFill>
          <a:blip r:embed="rId4">
            <a:lum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052513"/>
            <a:ext cx="3744912" cy="4752975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 descr="Фиолетовый узор"/>
          <p:cNvSpPr>
            <a:spLocks noGrp="1" noChangeArrowheads="1"/>
          </p:cNvSpPr>
          <p:nvPr>
            <p:ph type="body" sz="half" idx="2"/>
          </p:nvPr>
        </p:nvSpPr>
        <p:spPr>
          <a:xfrm>
            <a:off x="5257800" y="914400"/>
            <a:ext cx="3810000" cy="5791200"/>
          </a:xfrm>
          <a:blipFill dpi="0" rotWithShape="0">
            <a:blip r:embed="rId3"/>
            <a:srcRect/>
            <a:tile tx="0" ty="0" sx="100000" sy="100000" flip="none" algn="tl"/>
          </a:blipFill>
          <a:ln w="762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ru-RU" altLang="ru-RU" sz="2400" b="1">
                <a:solidFill>
                  <a:srgbClr val="FFFF00"/>
                </a:solidFill>
              </a:rPr>
              <a:t>Для осуществления ре-форм Царь решил опе-реться на своих моло-дых друзей вошедших  в «Негласный коми-тет»-Кочубея, Новоси-льцова, Чарторыйско-го, Строганова и др.</a:t>
            </a:r>
          </a:p>
          <a:p>
            <a:pPr>
              <a:buFontTx/>
              <a:buNone/>
            </a:pPr>
            <a:r>
              <a:rPr lang="ru-RU" altLang="ru-RU" sz="2400" b="1">
                <a:solidFill>
                  <a:srgbClr val="FFFF00"/>
                </a:solidFill>
              </a:rPr>
              <a:t>Сразу же были амнисти-рованы дворяне пост-радавшие при Павле, открыты границы, раз решен свободный ввоз европейских книг и товаров.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620000" cy="609600"/>
          </a:xfrm>
          <a:gradFill rotWithShape="0">
            <a:gsLst>
              <a:gs pos="0">
                <a:srgbClr val="6699FF"/>
              </a:gs>
              <a:gs pos="50000">
                <a:srgbClr val="6699FF">
                  <a:gamma/>
                  <a:shade val="0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762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b="1">
                <a:solidFill>
                  <a:srgbClr val="FFFF00"/>
                </a:solidFill>
              </a:rPr>
              <a:t>3.«Негласный комитет».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305050" y="3200400"/>
            <a:ext cx="1857375" cy="474663"/>
          </a:xfrm>
          <a:prstGeom prst="rect">
            <a:avLst/>
          </a:prstGeom>
          <a:solidFill>
            <a:srgbClr val="FFCCFF"/>
          </a:solidFill>
          <a:ln w="762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000"/>
              <a:t>Новосильцов 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2455863" y="6256338"/>
            <a:ext cx="1555750" cy="473075"/>
          </a:xfrm>
          <a:prstGeom prst="rect">
            <a:avLst/>
          </a:prstGeom>
          <a:solidFill>
            <a:srgbClr val="FFCCFF"/>
          </a:solidFill>
          <a:ln w="762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000"/>
              <a:t>Строганов </a:t>
            </a:r>
          </a:p>
        </p:txBody>
      </p:sp>
      <p:pic>
        <p:nvPicPr>
          <p:cNvPr id="10258" name="Picture 18" descr="Рисунок5"/>
          <p:cNvPicPr>
            <a:picLocks noChangeAspect="1" noChangeArrowheads="1"/>
          </p:cNvPicPr>
          <p:nvPr/>
        </p:nvPicPr>
        <p:blipFill>
          <a:blip r:embed="rId4">
            <a:lum bright="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2813" y="3860800"/>
            <a:ext cx="2101850" cy="2305050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9" name="Picture 19" descr="Рисунок4"/>
          <p:cNvPicPr>
            <a:picLocks noChangeAspect="1" noChangeArrowheads="1"/>
          </p:cNvPicPr>
          <p:nvPr/>
        </p:nvPicPr>
        <p:blipFill>
          <a:blip r:embed="rId5">
            <a:lum bright="-12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3450" y="836613"/>
            <a:ext cx="2058988" cy="2270125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 descr="Фиолетовый узор"/>
          <p:cNvSpPr>
            <a:spLocks noGrp="1" noChangeArrowheads="1"/>
          </p:cNvSpPr>
          <p:nvPr>
            <p:ph type="body" sz="half" idx="2"/>
          </p:nvPr>
        </p:nvSpPr>
        <p:spPr>
          <a:xfrm>
            <a:off x="5257800" y="914400"/>
            <a:ext cx="3810000" cy="5791200"/>
          </a:xfrm>
          <a:blipFill dpi="0" rotWithShape="0">
            <a:blip r:embed="rId3"/>
            <a:srcRect/>
            <a:tile tx="0" ty="0" sx="100000" sy="100000" flip="none" algn="tl"/>
          </a:blipFill>
          <a:ln w="762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ru-RU" altLang="ru-RU" sz="2400" b="1">
                <a:solidFill>
                  <a:srgbClr val="FFFF00"/>
                </a:solidFill>
              </a:rPr>
              <a:t>В апреле 1801 г. Алек-сандр восстановил «Жалованные грамо-ты» городам и дворян-ству,упразднил Тай-ную экспедицию и пе-редал все судебные де-ла в ведение Сената, прекратил пожалова-ния земель с государс-твенными крестьяна-ми дворянам и разре-шил покупать свобод-ные земли мещанам и крестьянам.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605088" y="3184525"/>
            <a:ext cx="1290637" cy="473075"/>
          </a:xfrm>
          <a:prstGeom prst="rect">
            <a:avLst/>
          </a:prstGeom>
          <a:solidFill>
            <a:srgbClr val="FFCCFF"/>
          </a:solidFill>
          <a:ln w="762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000"/>
              <a:t>Кочубей 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2249488" y="6254750"/>
            <a:ext cx="2003425" cy="473075"/>
          </a:xfrm>
          <a:prstGeom prst="rect">
            <a:avLst/>
          </a:prstGeom>
          <a:solidFill>
            <a:srgbClr val="FFCCFF"/>
          </a:solidFill>
          <a:ln w="762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000"/>
              <a:t>Чарторыйский</a:t>
            </a:r>
          </a:p>
        </p:txBody>
      </p:sp>
      <p:sp>
        <p:nvSpPr>
          <p:cNvPr id="15377" name="Rectangle 17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620000" cy="609600"/>
          </a:xfrm>
          <a:gradFill rotWithShape="0">
            <a:gsLst>
              <a:gs pos="0">
                <a:srgbClr val="6699FF"/>
              </a:gs>
              <a:gs pos="50000">
                <a:srgbClr val="6699FF">
                  <a:gamma/>
                  <a:shade val="0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762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b="1">
                <a:solidFill>
                  <a:srgbClr val="FFFF00"/>
                </a:solidFill>
              </a:rPr>
              <a:t>4.Начало реформ.</a:t>
            </a:r>
          </a:p>
        </p:txBody>
      </p:sp>
      <p:pic>
        <p:nvPicPr>
          <p:cNvPr id="15378" name="Picture 18" descr="Рисунок8"/>
          <p:cNvPicPr>
            <a:picLocks noChangeAspect="1" noChangeArrowheads="1"/>
          </p:cNvPicPr>
          <p:nvPr/>
        </p:nvPicPr>
        <p:blipFill>
          <a:blip r:embed="rId4">
            <a:lum bright="6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2338" y="3863975"/>
            <a:ext cx="2117725" cy="2301875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79" name="Picture 19" descr="Рисунок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1063" y="836613"/>
            <a:ext cx="2200275" cy="2276475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1" name="Picture 7" descr="Рисунок9"/>
          <p:cNvPicPr>
            <a:picLocks noChangeAspect="1" noChangeArrowheads="1"/>
          </p:cNvPicPr>
          <p:nvPr/>
        </p:nvPicPr>
        <p:blipFill>
          <a:blip r:embed="rId3">
            <a:lum bright="-6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8613" y="857250"/>
            <a:ext cx="4681537" cy="2847975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6" name="Rectangle 2" descr="Фиолетовый узор"/>
          <p:cNvSpPr>
            <a:spLocks noGrp="1" noChangeArrowheads="1"/>
          </p:cNvSpPr>
          <p:nvPr>
            <p:ph type="body" sz="half" idx="2"/>
          </p:nvPr>
        </p:nvSpPr>
        <p:spPr>
          <a:xfrm>
            <a:off x="1295400" y="3733800"/>
            <a:ext cx="7772400" cy="2971800"/>
          </a:xfrm>
          <a:blipFill dpi="0" rotWithShape="0">
            <a:blip r:embed="rId4"/>
            <a:srcRect/>
            <a:tile tx="0" ty="0" sx="100000" sy="100000" flip="none" algn="tl"/>
          </a:blipFill>
          <a:ln w="762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ru-RU" altLang="ru-RU" sz="2400" b="1">
                <a:solidFill>
                  <a:srgbClr val="FFFF00"/>
                </a:solidFill>
              </a:rPr>
              <a:t>В 1802 г. были упразднены петровские коллегии и уч-реждены 8 министерств.Кочубей и Строганов возг-лавили МВД, Чарторыйский-министерство иност-ранных дел, Новосильцов стал зам.министра юсти-ции.</a:t>
            </a:r>
          </a:p>
          <a:p>
            <a:pPr>
              <a:buFontTx/>
              <a:buNone/>
            </a:pPr>
            <a:r>
              <a:rPr lang="ru-RU" altLang="ru-RU" sz="2400" b="1">
                <a:solidFill>
                  <a:srgbClr val="FFFF00"/>
                </a:solidFill>
              </a:rPr>
              <a:t>В 1803 г.началась реформа просвещения(открыт уни-верситет в Дерпте).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620000" cy="609600"/>
          </a:xfrm>
          <a:gradFill rotWithShape="0">
            <a:gsLst>
              <a:gs pos="0">
                <a:srgbClr val="6699FF"/>
              </a:gs>
              <a:gs pos="50000">
                <a:srgbClr val="6699FF">
                  <a:gamma/>
                  <a:shade val="0"/>
                  <a:invGamma/>
                </a:srgbClr>
              </a:gs>
              <a:gs pos="100000">
                <a:srgbClr val="6699FF"/>
              </a:gs>
            </a:gsLst>
            <a:lin ang="5400000" scaled="1"/>
          </a:gradFill>
          <a:ln w="762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b="1">
                <a:solidFill>
                  <a:srgbClr val="FFFF00"/>
                </a:solidFill>
              </a:rPr>
              <a:t>4.Начало реформ.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547813" y="1447800"/>
            <a:ext cx="2185987" cy="1449388"/>
          </a:xfrm>
          <a:prstGeom prst="rect">
            <a:avLst/>
          </a:prstGeom>
          <a:solidFill>
            <a:srgbClr val="FFCCFF"/>
          </a:solidFill>
          <a:ln w="76200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/>
              <a:t>Военный </a:t>
            </a:r>
          </a:p>
          <a:p>
            <a:pPr algn="ctr"/>
            <a:r>
              <a:rPr lang="ru-RU" altLang="ru-RU"/>
              <a:t>парад в</a:t>
            </a:r>
          </a:p>
          <a:p>
            <a:pPr algn="ctr"/>
            <a:r>
              <a:rPr lang="ru-RU" altLang="ru-RU"/>
              <a:t>Петербурге.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3333CC"/>
    </a:lt1>
    <a:dk2>
      <a:srgbClr val="000000"/>
    </a:dk2>
    <a:lt2>
      <a:srgbClr val="808080"/>
    </a:lt2>
    <a:accent1>
      <a:srgbClr val="00CC99"/>
    </a:accent1>
    <a:accent2>
      <a:srgbClr val="3333FF"/>
    </a:accent2>
    <a:accent3>
      <a:srgbClr val="ADADE2"/>
    </a:accent3>
    <a:accent4>
      <a:srgbClr val="000000"/>
    </a:accent4>
    <a:accent5>
      <a:srgbClr val="AAE2CA"/>
    </a:accent5>
    <a:accent6>
      <a:srgbClr val="2D2DE7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3333CC"/>
    </a:lt1>
    <a:dk2>
      <a:srgbClr val="000000"/>
    </a:dk2>
    <a:lt2>
      <a:srgbClr val="808080"/>
    </a:lt2>
    <a:accent1>
      <a:srgbClr val="00CC99"/>
    </a:accent1>
    <a:accent2>
      <a:srgbClr val="3333FF"/>
    </a:accent2>
    <a:accent3>
      <a:srgbClr val="ADADE2"/>
    </a:accent3>
    <a:accent4>
      <a:srgbClr val="000000"/>
    </a:accent4>
    <a:accent5>
      <a:srgbClr val="AAE2CA"/>
    </a:accent5>
    <a:accent6>
      <a:srgbClr val="2D2DE7"/>
    </a:accent6>
    <a:hlink>
      <a:srgbClr val="CCCCFF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3333CC"/>
    </a:lt1>
    <a:dk2>
      <a:srgbClr val="000000"/>
    </a:dk2>
    <a:lt2>
      <a:srgbClr val="808080"/>
    </a:lt2>
    <a:accent1>
      <a:srgbClr val="00CC99"/>
    </a:accent1>
    <a:accent2>
      <a:srgbClr val="3333FF"/>
    </a:accent2>
    <a:accent3>
      <a:srgbClr val="ADADE2"/>
    </a:accent3>
    <a:accent4>
      <a:srgbClr val="000000"/>
    </a:accent4>
    <a:accent5>
      <a:srgbClr val="AAE2CA"/>
    </a:accent5>
    <a:accent6>
      <a:srgbClr val="2D2DE7"/>
    </a:accent6>
    <a:hlink>
      <a:srgbClr val="CCCCFF"/>
    </a:hlink>
    <a:folHlink>
      <a:srgbClr val="B2B2B2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3333CC"/>
    </a:lt1>
    <a:dk2>
      <a:srgbClr val="000000"/>
    </a:dk2>
    <a:lt2>
      <a:srgbClr val="808080"/>
    </a:lt2>
    <a:accent1>
      <a:srgbClr val="00CC99"/>
    </a:accent1>
    <a:accent2>
      <a:srgbClr val="3333FF"/>
    </a:accent2>
    <a:accent3>
      <a:srgbClr val="ADADE2"/>
    </a:accent3>
    <a:accent4>
      <a:srgbClr val="000000"/>
    </a:accent4>
    <a:accent5>
      <a:srgbClr val="AAE2CA"/>
    </a:accent5>
    <a:accent6>
      <a:srgbClr val="2D2DE7"/>
    </a:accent6>
    <a:hlink>
      <a:srgbClr val="CCCCFF"/>
    </a:hlink>
    <a:folHlink>
      <a:srgbClr val="B2B2B2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3333CC"/>
    </a:lt1>
    <a:dk2>
      <a:srgbClr val="000000"/>
    </a:dk2>
    <a:lt2>
      <a:srgbClr val="808080"/>
    </a:lt2>
    <a:accent1>
      <a:srgbClr val="00CC99"/>
    </a:accent1>
    <a:accent2>
      <a:srgbClr val="3333FF"/>
    </a:accent2>
    <a:accent3>
      <a:srgbClr val="ADADE2"/>
    </a:accent3>
    <a:accent4>
      <a:srgbClr val="000000"/>
    </a:accent4>
    <a:accent5>
      <a:srgbClr val="AAE2CA"/>
    </a:accent5>
    <a:accent6>
      <a:srgbClr val="2D2DE7"/>
    </a:accent6>
    <a:hlink>
      <a:srgbClr val="CCCCFF"/>
    </a:hlink>
    <a:folHlink>
      <a:srgbClr val="B2B2B2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3333CC"/>
    </a:lt1>
    <a:dk2>
      <a:srgbClr val="000000"/>
    </a:dk2>
    <a:lt2>
      <a:srgbClr val="808080"/>
    </a:lt2>
    <a:accent1>
      <a:srgbClr val="00CC99"/>
    </a:accent1>
    <a:accent2>
      <a:srgbClr val="3333FF"/>
    </a:accent2>
    <a:accent3>
      <a:srgbClr val="ADADE2"/>
    </a:accent3>
    <a:accent4>
      <a:srgbClr val="000000"/>
    </a:accent4>
    <a:accent5>
      <a:srgbClr val="AAE2CA"/>
    </a:accent5>
    <a:accent6>
      <a:srgbClr val="2D2DE7"/>
    </a:accent6>
    <a:hlink>
      <a:srgbClr val="CCCCFF"/>
    </a:hlink>
    <a:folHlink>
      <a:srgbClr val="B2B2B2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3333CC"/>
    </a:lt1>
    <a:dk2>
      <a:srgbClr val="000000"/>
    </a:dk2>
    <a:lt2>
      <a:srgbClr val="808080"/>
    </a:lt2>
    <a:accent1>
      <a:srgbClr val="00CC99"/>
    </a:accent1>
    <a:accent2>
      <a:srgbClr val="3333FF"/>
    </a:accent2>
    <a:accent3>
      <a:srgbClr val="ADADE2"/>
    </a:accent3>
    <a:accent4>
      <a:srgbClr val="000000"/>
    </a:accent4>
    <a:accent5>
      <a:srgbClr val="AAE2CA"/>
    </a:accent5>
    <a:accent6>
      <a:srgbClr val="2D2DE7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</TotalTime>
  <Words>414</Words>
  <Application>Microsoft Office PowerPoint</Application>
  <PresentationFormat>Экран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Times New Roman</vt:lpstr>
      <vt:lpstr>Оформление по умолчанию</vt:lpstr>
      <vt:lpstr>Презентация PowerPoint</vt:lpstr>
      <vt:lpstr>План урока.</vt:lpstr>
      <vt:lpstr>Задание на урок.</vt:lpstr>
      <vt:lpstr>1.Личность Александра I.</vt:lpstr>
      <vt:lpstr>1.Личность Александра I.</vt:lpstr>
      <vt:lpstr>2.Проект Лагарпа.</vt:lpstr>
      <vt:lpstr>3.«Негласный комитет».</vt:lpstr>
      <vt:lpstr>4.Начало реформ.</vt:lpstr>
      <vt:lpstr>4.Начало реформ.</vt:lpstr>
      <vt:lpstr>4.Начало реформ.</vt:lpstr>
    </vt:vector>
  </TitlesOfParts>
  <Company>Школа 46 ЮЗАО Москва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Чернов Алксей</dc:creator>
  <cp:lastModifiedBy>admin</cp:lastModifiedBy>
  <cp:revision>35</cp:revision>
  <dcterms:created xsi:type="dcterms:W3CDTF">2000-07-12T11:32:57Z</dcterms:created>
  <dcterms:modified xsi:type="dcterms:W3CDTF">2015-04-08T15:45:26Z</dcterms:modified>
</cp:coreProperties>
</file>