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129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10243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44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4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3FAA7E1-D8A4-4EDA-8C13-3164BD5BA5A3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24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88C3B-EC2D-41F9-91C1-D554C263B5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4844781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7AA1BB-362B-495B-9044-889AB19272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778660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1B49818-F2AA-4E27-AF8C-C4740BDB44C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1290954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1BAE84-64D1-4D87-97D4-4DFDFE69DE4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7321956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7729E-B872-4E72-AA6A-C7519758358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4586025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FCFC2-537D-45DB-92BC-EE9DB82AEF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953079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E44DA-7E78-46D1-BFBF-82837A99B4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146356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44BF97-6571-4116-B4F2-C77A7B4F5A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5164123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8DD68-26E0-423F-8E23-B29680DAA4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8059977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5910BC-4D56-440E-AD39-B1215208B63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1376461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817864-D114-42DF-BC9E-D6FC5236D2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2966915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9219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20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 altLang="ru-RU"/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 altLang="ru-RU"/>
          </a:p>
        </p:txBody>
      </p:sp>
      <p:sp>
        <p:nvSpPr>
          <p:cNvPr id="922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EFDDE45-1728-49A2-AE1F-1A2E694BFDE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4%D0%B0%D0%B9%D0%BB:Coat_of_arms_of_the_Soviet_Union.svg" TargetMode="External"/><Relationship Id="rId13" Type="http://schemas.openxmlformats.org/officeDocument/2006/relationships/image" Target="../media/image4.png"/><Relationship Id="rId3" Type="http://schemas.openxmlformats.org/officeDocument/2006/relationships/hyperlink" Target="http://ru.wikipedia.org/wiki/%D0%9F%D1%80%D0%BE%D0%BB%D0%B5%D1%82%D0%B0%D1%80%D0%B8%D0%B8_%D0%B2%D1%81%D0%B5%D1%85_%D1%81%D1%82%D1%80%D0%B0%D0%BD,_%D1%81%D0%BE%D0%B5%D0%B4%D0%B8%D0%BD%D1%8F%D0%B9%D1%82%D0%B5%D1%81%D1%8C%21" TargetMode="External"/><Relationship Id="rId7" Type="http://schemas.openxmlformats.org/officeDocument/2006/relationships/hyperlink" Target="http://ru.wikipedia.org/wiki/%D0%A4%D0%B0%D0%B9%D0%BB:Flag_of_the_Soviet_Union.svg" TargetMode="External"/><Relationship Id="rId12" Type="http://schemas.openxmlformats.org/officeDocument/2006/relationships/image" Target="../media/image3.png"/><Relationship Id="rId2" Type="http://schemas.openxmlformats.org/officeDocument/2006/relationships/hyperlink" Target="http://ru.wikipedia.org/wiki/%D0%94%D0%B5%D0%B2%D0%B8%D0%B7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ru.wikipedia.org/wiki/%D0%93%D0%BE%D1%81%D1%83%D0%B4%D0%B0%D1%80%D1%81%D1%82%D0%B2%D0%B5%D0%BD%D0%BD%D1%8B%D0%B9_%D0%B3%D0%B8%D0%BC%D0%BD_%D0%A1%D0%A1%D0%A1%D0%A0" TargetMode="External"/><Relationship Id="rId11" Type="http://schemas.openxmlformats.org/officeDocument/2006/relationships/image" Target="../media/image2.png"/><Relationship Id="rId5" Type="http://schemas.openxmlformats.org/officeDocument/2006/relationships/hyperlink" Target="http://ru.wikipedia.org/wiki/%D0%98%D0%BD%D1%82%D0%B5%D1%80%D0%BD%D0%B0%D1%86%D0%B8%D0%BE%D0%BD%D0%B0%D0%BB_%28%D0%B3%D0%B8%D0%BC%D0%BD%29" TargetMode="External"/><Relationship Id="rId10" Type="http://schemas.openxmlformats.org/officeDocument/2006/relationships/hyperlink" Target="http://ru.wikipedia.org/wiki/%D0%93%D0%B5%D1%80%D0%B1_%D0%A1%D0%A1%D0%A1%D0%A0" TargetMode="External"/><Relationship Id="rId4" Type="http://schemas.openxmlformats.org/officeDocument/2006/relationships/hyperlink" Target="http://ru.wikipedia.org/wiki/%D0%93%D0%B8%D0%BC%D0%BD" TargetMode="External"/><Relationship Id="rId9" Type="http://schemas.openxmlformats.org/officeDocument/2006/relationships/hyperlink" Target="http://ru.wikipedia.org/wiki/%D0%A4%D0%BB%D0%B0%D0%B3_%D0%A1%D0%A1%D0%A1%D0%A0" TargetMode="External"/><Relationship Id="rId1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57800" y="5486400"/>
            <a:ext cx="3886200" cy="1371600"/>
          </a:xfrm>
        </p:spPr>
        <p:txBody>
          <a:bodyPr/>
          <a:lstStyle/>
          <a:p>
            <a:r>
              <a:rPr lang="ru-RU" altLang="ru-RU" sz="1800"/>
              <a:t>Презентация</a:t>
            </a:r>
          </a:p>
          <a:p>
            <a:r>
              <a:rPr lang="ru-RU" altLang="ru-RU" sz="1800"/>
              <a:t>Ученицы 9 класса б</a:t>
            </a:r>
          </a:p>
          <a:p>
            <a:r>
              <a:rPr lang="ru-RU" altLang="ru-RU" sz="1800"/>
              <a:t>Гончаренко Инны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7" t="11275" r="9924" b="29536"/>
          <a:stretch>
            <a:fillRect/>
          </a:stretch>
        </p:blipFill>
        <p:spPr bwMode="auto">
          <a:xfrm rot="-21600000">
            <a:off x="0" y="0"/>
            <a:ext cx="9144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752600" y="4724400"/>
            <a:ext cx="54070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altLang="ru-RU" sz="4400">
                <a:latin typeface="Arial" panose="020B0604020202020204" pitchFamily="34" charset="0"/>
              </a:rPr>
              <a:t>Образование СССР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>
                <a:effectLst/>
              </a:rPr>
              <a:t>Во второй половине 20х годов в национальнотерриториальном устройстве СССР произошли серьезные изменения.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2000">
              <a:effectLst/>
            </a:endParaRPr>
          </a:p>
          <a:p>
            <a:pPr>
              <a:lnSpc>
                <a:spcPct val="80000"/>
              </a:lnSpc>
            </a:pPr>
            <a:r>
              <a:rPr lang="ru-RU" altLang="ru-RU" sz="2000">
                <a:effectLst/>
              </a:rPr>
              <a:t>В 1925 г. на территории Туркестанской АССР (входила в состав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>
                <a:effectLst/>
              </a:rPr>
              <a:t>РСФСР) были образованы две новые союзные республики — Узбекская ССР и Туркменская ССР.</a:t>
            </a:r>
          </a:p>
          <a:p>
            <a:pPr>
              <a:lnSpc>
                <a:spcPct val="80000"/>
              </a:lnSpc>
            </a:pPr>
            <a:r>
              <a:rPr lang="ru-RU" altLang="ru-RU" sz="2000">
                <a:effectLst/>
              </a:rPr>
              <a:t>В 1929 г. было провозглашено создание Таджикской ССР (ранееТаджикистан входил в состав Узбекской ССР).</a:t>
            </a:r>
          </a:p>
          <a:p>
            <a:pPr>
              <a:lnSpc>
                <a:spcPct val="80000"/>
              </a:lnSpc>
            </a:pPr>
            <a:endParaRPr lang="ru-RU" altLang="ru-RU" sz="2000">
              <a:effectLst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>
                <a:effectLst/>
              </a:rPr>
              <a:t>Схожие изменения происходили и в других республиках.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2000">
              <a:effectLst/>
            </a:endParaRPr>
          </a:p>
          <a:p>
            <a:pPr>
              <a:lnSpc>
                <a:spcPct val="80000"/>
              </a:lnSpc>
            </a:pPr>
            <a:r>
              <a:rPr lang="ru-RU" altLang="ru-RU" sz="2000">
                <a:effectLst/>
              </a:rPr>
              <a:t>в 1924 г. в составе УССР появилось новое автономное объединение — Молдавская АССР.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2000">
              <a:effectLst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/>
              <a:t>Сою́з Сове́тских Социалисти́ческих Респу́блик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5181600" cy="4495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1800"/>
              <a:t>СССР занимал 1/6 часть обитаемой суши и был самой крупной по площади страной мира;</a:t>
            </a:r>
          </a:p>
          <a:p>
            <a:pPr>
              <a:lnSpc>
                <a:spcPct val="80000"/>
              </a:lnSpc>
            </a:pPr>
            <a:r>
              <a:rPr lang="ru-RU" altLang="ru-RU" sz="1800"/>
              <a:t>был создан 30 декабря 1922 года путём объединения РСФСР, УССР, БССР и ЗСФСР.</a:t>
            </a:r>
          </a:p>
          <a:p>
            <a:pPr>
              <a:lnSpc>
                <a:spcPct val="80000"/>
              </a:lnSpc>
            </a:pPr>
            <a:r>
              <a:rPr lang="ru-RU" altLang="ru-RU" sz="1800"/>
              <a:t>состоял из союзных республик (в разные годы от 4-х до 16-ти), по Конституции являвшихся суверенными государствами.</a:t>
            </a:r>
          </a:p>
          <a:p>
            <a:pPr>
              <a:lnSpc>
                <a:spcPct val="80000"/>
              </a:lnSpc>
            </a:pPr>
            <a:endParaRPr lang="ru-RU" altLang="ru-RU" sz="180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600"/>
              <a:t>Первоначально, согласно Договору об образовании СССР, в состав СССР вошли:</a:t>
            </a:r>
          </a:p>
          <a:p>
            <a:pPr>
              <a:lnSpc>
                <a:spcPct val="80000"/>
              </a:lnSpc>
            </a:pPr>
            <a:r>
              <a:rPr lang="ru-RU" altLang="ru-RU" sz="1800"/>
              <a:t>Российская Социалистическая Федеративная Советская Республика, </a:t>
            </a:r>
          </a:p>
          <a:p>
            <a:pPr>
              <a:lnSpc>
                <a:spcPct val="80000"/>
              </a:lnSpc>
            </a:pPr>
            <a:r>
              <a:rPr lang="ru-RU" altLang="ru-RU" sz="1800"/>
              <a:t>Украинская Социалистическая Советская Республика, </a:t>
            </a:r>
          </a:p>
          <a:p>
            <a:pPr>
              <a:lnSpc>
                <a:spcPct val="80000"/>
              </a:lnSpc>
            </a:pPr>
            <a:r>
              <a:rPr lang="ru-RU" altLang="ru-RU" sz="1800"/>
              <a:t>Белорусская Социалистическая Советская Республика (до 1922 года — Социалистическая Советская Республика Беларуси, ССРБ), </a:t>
            </a:r>
          </a:p>
          <a:p>
            <a:pPr>
              <a:lnSpc>
                <a:spcPct val="80000"/>
              </a:lnSpc>
            </a:pPr>
            <a:r>
              <a:rPr lang="ru-RU" altLang="ru-RU" sz="1800"/>
              <a:t>Закавказская Социалистическая Федеративная Советская Республика. </a:t>
            </a:r>
          </a:p>
        </p:txBody>
      </p:sp>
      <p:graphicFrame>
        <p:nvGraphicFramePr>
          <p:cNvPr id="5168" name="Group 48"/>
          <p:cNvGraphicFramePr>
            <a:graphicFrameLocks noGrp="1"/>
          </p:cNvGraphicFramePr>
          <p:nvPr/>
        </p:nvGraphicFramePr>
        <p:xfrm>
          <a:off x="3327400" y="-8855075"/>
          <a:ext cx="3454400" cy="8266112"/>
        </p:xfrm>
        <a:graphic>
          <a:graphicData uri="http://schemas.openxmlformats.org/drawingml/2006/table">
            <a:tbl>
              <a:tblPr/>
              <a:tblGrid>
                <a:gridCol w="3454400"/>
              </a:tblGrid>
              <a:tr h="7319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2" tooltip="Девиз"/>
                        </a:rPr>
                        <a:t>Девиз</a:t>
                      </a: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«</a:t>
                      </a: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3" tooltip="Пролетарии всех стран, соединяйтесь!"/>
                        </a:rPr>
                        <a:t>Пролетарии всех стран, соединяйтесь!</a:t>
                      </a: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</a:tr>
              <a:tr h="5492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4" tooltip="Гимн"/>
                        </a:rPr>
                        <a:t>Гимн</a:t>
                      </a: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5" tooltip="Интернационал (гимн)"/>
                        </a:rPr>
                        <a:t>Интернационал</a:t>
                      </a: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(1922—1944)</a:t>
                      </a:r>
                      <a:b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6" tooltip="Государственный гимн СССР"/>
                        </a:rPr>
                        <a:t>Государственный гимн СССР</a:t>
                      </a: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(1944—1991)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167" name="Group 47"/>
          <p:cNvGraphicFramePr>
            <a:graphicFrameLocks noGrp="1"/>
          </p:cNvGraphicFramePr>
          <p:nvPr/>
        </p:nvGraphicFramePr>
        <p:xfrm>
          <a:off x="3336925" y="-8845550"/>
          <a:ext cx="2482850" cy="7319962"/>
        </p:xfrm>
        <a:graphic>
          <a:graphicData uri="http://schemas.openxmlformats.org/drawingml/2006/table">
            <a:tbl>
              <a:tblPr/>
              <a:tblGrid>
                <a:gridCol w="1141413"/>
                <a:gridCol w="208280"/>
                <a:gridCol w="976313"/>
                <a:gridCol w="208280"/>
              </a:tblGrid>
              <a:tr h="11890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7"/>
                        </a:rPr>
                        <a:t>  </a:t>
                      </a:r>
                      <a:r>
                        <a:rPr kumimoji="0" lang="ru-RU" altLang="ru-RU" sz="3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                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8"/>
                        </a:rPr>
                        <a:t>  </a:t>
                      </a:r>
                      <a:r>
                        <a:rPr kumimoji="0" lang="ru-RU" altLang="ru-RU" sz="5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           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9" tooltip="Флаг СССР"/>
                        </a:rPr>
                        <a:t>Флаг СССР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10" tooltip="Герб СССР"/>
                        </a:rPr>
                        <a:t>Герб СССР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pic>
        <p:nvPicPr>
          <p:cNvPr id="5125" name="Picture 5" descr="Flag of the Soviet Union.svg">
            <a:hlinkClick r:id="rId7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075" y="-6904038"/>
            <a:ext cx="1238250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oat of arms of the Soviet Union.svg">
            <a:hlinkClick r:id="rId8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-8528050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9" name="Picture 4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371600"/>
            <a:ext cx="299085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71" name="Picture 5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48000"/>
            <a:ext cx="2514600" cy="198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92" name="Rectangle 72"/>
          <p:cNvSpPr>
            <a:spLocks noChangeArrowheads="1"/>
          </p:cNvSpPr>
          <p:nvPr/>
        </p:nvSpPr>
        <p:spPr bwMode="auto">
          <a:xfrm>
            <a:off x="5486400" y="5943600"/>
            <a:ext cx="3657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ctr"/>
            <a:r>
              <a:rPr lang="ru-RU" altLang="ru-RU" sz="1400" b="1"/>
              <a:t>Девиз</a:t>
            </a:r>
            <a:r>
              <a:rPr lang="ru-RU" altLang="ru-RU" sz="1400"/>
              <a:t/>
            </a:r>
            <a:br>
              <a:rPr lang="ru-RU" altLang="ru-RU" sz="1400"/>
            </a:br>
            <a:r>
              <a:rPr lang="ru-RU" altLang="ru-RU" sz="1400"/>
              <a:t>«Пролетарии всех стран, соединяйтесь!»</a:t>
            </a:r>
          </a:p>
        </p:txBody>
      </p:sp>
      <p:sp>
        <p:nvSpPr>
          <p:cNvPr id="5194" name="Rectangle 74"/>
          <p:cNvSpPr>
            <a:spLocks noChangeArrowheads="1"/>
          </p:cNvSpPr>
          <p:nvPr/>
        </p:nvSpPr>
        <p:spPr bwMode="auto">
          <a:xfrm>
            <a:off x="5487988" y="5181600"/>
            <a:ext cx="3656012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ctr"/>
            <a:r>
              <a:rPr lang="ru-RU" altLang="ru-RU" sz="1400" b="1"/>
              <a:t>Гимн</a:t>
            </a:r>
            <a:r>
              <a:rPr lang="ru-RU" altLang="ru-RU" sz="1400" u="sng"/>
              <a:t/>
            </a:r>
            <a:br>
              <a:rPr lang="ru-RU" altLang="ru-RU" sz="1400" u="sng"/>
            </a:br>
            <a:r>
              <a:rPr lang="ru-RU" altLang="ru-RU" sz="1400"/>
              <a:t>Интернационал (1922—1944)</a:t>
            </a:r>
            <a:br>
              <a:rPr lang="ru-RU" altLang="ru-RU" sz="1400"/>
            </a:br>
            <a:r>
              <a:rPr lang="ru-RU" altLang="ru-RU" sz="1400"/>
              <a:t>Государственный гимн СССР (1944—1991)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/>
              <a:t>Предпосылки образования СССР</a:t>
            </a:r>
            <a:r>
              <a:rPr lang="ru-RU" altLang="ru-RU"/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sz="1800">
                <a:effectLst/>
              </a:rPr>
              <a:t>После завершения гражданской войны на территории бывшей Российской империи существовало несколько независимых советских государств </a:t>
            </a:r>
          </a:p>
          <a:p>
            <a:r>
              <a:rPr lang="ru-RU" altLang="ru-RU" sz="1800">
                <a:effectLst/>
              </a:rPr>
              <a:t>РСФСР, </a:t>
            </a:r>
          </a:p>
          <a:p>
            <a:r>
              <a:rPr lang="ru-RU" altLang="ru-RU" sz="1800">
                <a:effectLst/>
              </a:rPr>
              <a:t>Украинская ССР, </a:t>
            </a:r>
          </a:p>
          <a:p>
            <a:r>
              <a:rPr lang="ru-RU" altLang="ru-RU" sz="1800">
                <a:effectLst/>
              </a:rPr>
              <a:t>Белорусская ССР, </a:t>
            </a:r>
          </a:p>
          <a:p>
            <a:r>
              <a:rPr lang="ru-RU" altLang="ru-RU" sz="1800">
                <a:effectLst/>
              </a:rPr>
              <a:t>Азербайджанская ССР, </a:t>
            </a:r>
          </a:p>
          <a:p>
            <a:r>
              <a:rPr lang="ru-RU" altLang="ru-RU" sz="1800">
                <a:effectLst/>
              </a:rPr>
              <a:t>Армянская ССР, </a:t>
            </a:r>
          </a:p>
          <a:p>
            <a:r>
              <a:rPr lang="ru-RU" altLang="ru-RU" sz="1800">
                <a:effectLst/>
              </a:rPr>
              <a:t>Грузинская ССР.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1800">
                <a:effectLst/>
              </a:rPr>
              <a:t>В 1920–1921 гг. между республиками устанавливается военнохозяйственный союз.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1800">
                <a:effectLst/>
              </a:rPr>
              <a:t>В 1922 г. был заключен и дипломатический союз — подписан протокол о передаче РСФСР другими республиками прав защиты их интересов, вплоть до заключения и подписания от их имени договоров и соглашений с иностранными государствами.</a:t>
            </a:r>
            <a:endParaRPr lang="ru-RU" altLang="ru-RU" sz="2800">
              <a:effectLst/>
            </a:endParaRPr>
          </a:p>
          <a:p>
            <a:endParaRPr lang="ru-RU" altLang="ru-RU" sz="2800">
              <a:effectLst/>
            </a:endParaRPr>
          </a:p>
          <a:p>
            <a:pPr>
              <a:buFont typeface="Wingdings" panose="05000000000000000000" pitchFamily="2" charset="2"/>
              <a:buNone/>
            </a:pPr>
            <a:endParaRPr lang="ru-RU" altLang="ru-RU" sz="1800">
              <a:effectLst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800">
                <a:effectLst/>
              </a:rPr>
              <a:t>К объединению стимулировали и экономические обстоятельства —</a:t>
            </a:r>
          </a:p>
          <a:p>
            <a:pPr>
              <a:lnSpc>
                <a:spcPct val="80000"/>
              </a:lnSpc>
            </a:pPr>
            <a:r>
              <a:rPr lang="ru-RU" altLang="ru-RU" sz="1800">
                <a:effectLst/>
              </a:rPr>
              <a:t>исторически сложившееся разделение труда, </a:t>
            </a:r>
          </a:p>
          <a:p>
            <a:pPr>
              <a:lnSpc>
                <a:spcPct val="80000"/>
              </a:lnSpc>
            </a:pPr>
            <a:r>
              <a:rPr lang="ru-RU" altLang="ru-RU" sz="1800">
                <a:effectLst/>
              </a:rPr>
              <a:t>веками складывавшаяся экономическая взаимосвязь районов.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1800">
              <a:effectLst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1800">
              <a:effectLst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800">
                <a:effectLst/>
              </a:rPr>
              <a:t>Решающей стала идея принадлежности к единому великому государству, которая превалировала в умах народов, живших в бывшей Российской империи.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1800">
              <a:effectLst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800">
                <a:effectLst/>
              </a:rPr>
              <a:t>Сыграли свою роль </a:t>
            </a:r>
          </a:p>
          <a:p>
            <a:pPr>
              <a:lnSpc>
                <a:spcPct val="80000"/>
              </a:lnSpc>
            </a:pPr>
            <a:r>
              <a:rPr lang="ru-RU" altLang="ru-RU" sz="1800">
                <a:effectLst/>
              </a:rPr>
              <a:t>общность исторических судеб,</a:t>
            </a:r>
          </a:p>
          <a:p>
            <a:pPr>
              <a:lnSpc>
                <a:spcPct val="80000"/>
              </a:lnSpc>
            </a:pPr>
            <a:r>
              <a:rPr lang="ru-RU" altLang="ru-RU" sz="1800">
                <a:effectLst/>
              </a:rPr>
              <a:t>миграции,</a:t>
            </a:r>
          </a:p>
          <a:p>
            <a:pPr>
              <a:lnSpc>
                <a:spcPct val="80000"/>
              </a:lnSpc>
            </a:pPr>
            <a:r>
              <a:rPr lang="ru-RU" altLang="ru-RU" sz="1800">
                <a:effectLst/>
              </a:rPr>
              <a:t>перемешивание населения, </a:t>
            </a:r>
          </a:p>
          <a:p>
            <a:pPr>
              <a:lnSpc>
                <a:spcPct val="80000"/>
              </a:lnSpc>
            </a:pPr>
            <a:r>
              <a:rPr lang="ru-RU" altLang="ru-RU" sz="1800">
                <a:effectLst/>
              </a:rPr>
              <a:t>смешанные браки, </a:t>
            </a:r>
          </a:p>
          <a:p>
            <a:pPr>
              <a:lnSpc>
                <a:spcPct val="80000"/>
              </a:lnSpc>
            </a:pPr>
            <a:r>
              <a:rPr lang="ru-RU" altLang="ru-RU" sz="1800">
                <a:effectLst/>
              </a:rPr>
              <a:t>мирная колонизация в России,</a:t>
            </a:r>
          </a:p>
          <a:p>
            <a:pPr>
              <a:lnSpc>
                <a:spcPct val="80000"/>
              </a:lnSpc>
            </a:pPr>
            <a:r>
              <a:rPr lang="ru-RU" altLang="ru-RU" sz="1800">
                <a:effectLst/>
              </a:rPr>
              <a:t>стремление к единой внешней безопасности республик</a:t>
            </a:r>
          </a:p>
          <a:p>
            <a:pPr>
              <a:lnSpc>
                <a:spcPct val="80000"/>
              </a:lnSpc>
            </a:pPr>
            <a:r>
              <a:rPr lang="ru-RU" altLang="ru-RU" sz="1800">
                <a:effectLst/>
              </a:rPr>
              <a:t>отсутствие геноцида.</a:t>
            </a:r>
          </a:p>
          <a:p>
            <a:pPr>
              <a:lnSpc>
                <a:spcPct val="80000"/>
              </a:lnSpc>
            </a:pPr>
            <a:endParaRPr lang="ru-RU" altLang="ru-RU" sz="1800">
              <a:effectLst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/>
              <a:t>Проекты объединения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38600"/>
            <a:ext cx="4191000" cy="21336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400">
                <a:effectLst/>
              </a:rPr>
              <a:t>Созданная комиссия Политбюро ЦК РКП утвердила проект«</a:t>
            </a:r>
            <a:r>
              <a:rPr lang="ru-RU" altLang="ru-RU" sz="1400" b="1">
                <a:effectLst/>
              </a:rPr>
              <a:t>автономизации</a:t>
            </a:r>
            <a:r>
              <a:rPr lang="ru-RU" altLang="ru-RU" sz="1400">
                <a:effectLst/>
              </a:rPr>
              <a:t>», предложенный И.В. Сталиным. Он предусматривал включение Украины, Белоруссии, Закавказских республик в состав РСФСР на правах автономий.</a:t>
            </a:r>
          </a:p>
        </p:txBody>
      </p:sp>
      <p:pic>
        <p:nvPicPr>
          <p:cNvPr id="12295" name="Picture 7" descr="ps_1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81200"/>
            <a:ext cx="177165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5410200" y="1981200"/>
            <a:ext cx="3429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endParaRPr lang="ru-RU" altLang="ru-RU" sz="4000" b="1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304800" y="1066800"/>
            <a:ext cx="86106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/>
          </a:p>
          <a:p>
            <a:r>
              <a:rPr lang="ru-RU" altLang="ru-RU"/>
              <a:t>В руководстве РКП существовали различные точки зрения на принципы построения единого многонационального государства.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endParaRPr lang="ru-RU" altLang="ru-RU" sz="800"/>
          </a:p>
        </p:txBody>
      </p:sp>
      <p:pic>
        <p:nvPicPr>
          <p:cNvPr id="12298" name="Picture 6" descr="pl_0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81200"/>
            <a:ext cx="177165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5181600" y="4019550"/>
            <a:ext cx="396240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400"/>
              <a:t>Ленин подверг его резкой критике.Он полагал, что все республики должны на принципах </a:t>
            </a:r>
            <a:r>
              <a:rPr lang="ru-RU" altLang="ru-RU" sz="1400" b="1"/>
              <a:t>федерации</a:t>
            </a:r>
          </a:p>
          <a:p>
            <a:r>
              <a:rPr lang="ru-RU" altLang="ru-RU" sz="1400"/>
              <a:t>создать Союз — на строго добровольных началах, полном равноправии и сохранении за каждой республикой права на свободный выход из государственного союза.</a:t>
            </a: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457200" y="5867400"/>
            <a:ext cx="800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/>
              <a:t>ЦК РКП утвердил ленинские принципы национального сударственного устройства.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z="3600" b="1"/>
              <a:t>I</a:t>
            </a:r>
            <a:r>
              <a:rPr lang="ru-RU" altLang="ru-RU" sz="3600" b="1"/>
              <a:t> Всесоюзный съезд Советов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sz="1800">
                <a:effectLst/>
              </a:rPr>
              <a:t>30 декабря 1922 г. I съезд Советов СССР утвердил Декларацию и</a:t>
            </a:r>
            <a:br>
              <a:rPr lang="ru-RU" altLang="ru-RU" sz="1800">
                <a:effectLst/>
              </a:rPr>
            </a:br>
            <a:r>
              <a:rPr lang="ru-RU" altLang="ru-RU" sz="1800">
                <a:effectLst/>
              </a:rPr>
              <a:t>Договор об образовании Союза Советских Социалистических республик.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533400" y="2667000"/>
            <a:ext cx="4648200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altLang="ru-RU" sz="1600" b="1"/>
              <a:t> С декларацией об образовании СССР выступил Сталин</a:t>
            </a:r>
          </a:p>
          <a:p>
            <a:pPr>
              <a:buFontTx/>
              <a:buChar char="•"/>
            </a:pPr>
            <a:endParaRPr lang="ru-RU" altLang="ru-RU" sz="1600" b="1"/>
          </a:p>
          <a:p>
            <a:pPr>
              <a:buFontTx/>
              <a:buChar char="•"/>
            </a:pPr>
            <a:r>
              <a:rPr lang="ru-RU" altLang="ru-RU" sz="1600" b="1"/>
              <a:t> В основу доклада были положены ленинские идеи федеративного устройства СССР	</a:t>
            </a:r>
          </a:p>
          <a:p>
            <a:pPr>
              <a:buFontTx/>
              <a:buChar char="•"/>
            </a:pPr>
            <a:endParaRPr lang="ru-RU" altLang="ru-RU" sz="1600" b="1"/>
          </a:p>
          <a:p>
            <a:pPr>
              <a:buFontTx/>
              <a:buChar char="•"/>
            </a:pPr>
            <a:r>
              <a:rPr lang="ru-RU" altLang="ru-RU" sz="1600" b="1"/>
              <a:t> Основной темой доклада была идея пролетарского интернационализма и классовой солидарности</a:t>
            </a:r>
          </a:p>
          <a:p>
            <a:pPr>
              <a:buFontTx/>
              <a:buChar char="•"/>
            </a:pPr>
            <a:endParaRPr lang="ru-RU" altLang="ru-RU" sz="1600" b="1"/>
          </a:p>
          <a:p>
            <a:pPr>
              <a:buFontTx/>
              <a:buChar char="•"/>
            </a:pPr>
            <a:r>
              <a:rPr lang="ru-RU" altLang="ru-RU" sz="1600" b="1"/>
              <a:t> Конечная цель – объединение трудящихся в мировую советскую социалистическую республику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00400"/>
            <a:ext cx="4191000" cy="320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6384925" y="46799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alt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/>
              <a:t>Первая Конституция СССР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z="2000">
                <a:effectLst/>
              </a:rPr>
              <a:t>31 января 1924 г. II съезд Советов СССР принял первую Конституцию СССР. Она состояла из Декларации и Договора об образовании СССР.</a:t>
            </a:r>
          </a:p>
          <a:p>
            <a:endParaRPr lang="ru-RU" altLang="ru-RU" sz="2000">
              <a:effectLst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000">
                <a:effectLst/>
              </a:rPr>
              <a:t>Основные положения Конституции: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 sz="2000">
              <a:effectLst/>
            </a:endParaRPr>
          </a:p>
          <a:p>
            <a:r>
              <a:rPr lang="ru-RU" altLang="ru-RU" sz="2000">
                <a:effectLst/>
              </a:rPr>
              <a:t>завершила оформление единого государства СССР на принципах федерации,</a:t>
            </a:r>
          </a:p>
          <a:p>
            <a:r>
              <a:rPr lang="ru-RU" altLang="ru-RU" sz="2000">
                <a:effectLst/>
              </a:rPr>
              <a:t>определила компетенции Союза (внешняя политика, внешняя торговля, обороноспособность, пути сообщения),</a:t>
            </a:r>
          </a:p>
          <a:p>
            <a:r>
              <a:rPr lang="ru-RU" altLang="ru-RU" sz="2000">
                <a:effectLst/>
              </a:rPr>
              <a:t>оформила представительные и исполнительные союзные власти.</a:t>
            </a:r>
          </a:p>
          <a:p>
            <a:endParaRPr lang="ru-RU" altLang="ru-RU" sz="2000">
              <a:effectLst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24000"/>
            <a:ext cx="2590800" cy="533400"/>
          </a:xfrm>
        </p:spPr>
        <p:txBody>
          <a:bodyPr/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>
                <a:effectLst/>
              </a:rPr>
              <a:t>Законодательные</a:t>
            </a:r>
          </a:p>
          <a:p>
            <a:pPr>
              <a:lnSpc>
                <a:spcPct val="90000"/>
              </a:lnSpc>
            </a:pPr>
            <a:endParaRPr lang="ru-RU" altLang="ru-RU" sz="1800">
              <a:effectLst/>
            </a:endParaRP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altLang="ru-RU" b="1"/>
              <a:t>Органы власти СССР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5791200" y="1600200"/>
            <a:ext cx="223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/>
              <a:t>Исполнительные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838200" y="1981200"/>
            <a:ext cx="2970213" cy="7143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tx2"/>
                </a:solidFill>
                <a:cs typeface="Arial" panose="020B0604020202020204" pitchFamily="34" charset="0"/>
              </a:rPr>
              <a:t>Всесоюзный съезд Советов</a:t>
            </a:r>
          </a:p>
        </p:txBody>
      </p:sp>
      <p:sp>
        <p:nvSpPr>
          <p:cNvPr id="16391" name="Text Box 19"/>
          <p:cNvSpPr txBox="1">
            <a:spLocks noChangeArrowheads="1"/>
          </p:cNvSpPr>
          <p:nvPr/>
        </p:nvSpPr>
        <p:spPr bwMode="auto">
          <a:xfrm>
            <a:off x="5410200" y="2057400"/>
            <a:ext cx="3048000" cy="7143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tx2"/>
                </a:solidFill>
                <a:cs typeface="Arial" panose="020B0604020202020204" pitchFamily="34" charset="0"/>
              </a:rPr>
              <a:t>Совет Народных Комиссаров</a:t>
            </a:r>
          </a:p>
        </p:txBody>
      </p:sp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1143000" y="2895600"/>
            <a:ext cx="1800225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>
                <a:cs typeface="Arial" panose="020B0604020202020204" pitchFamily="34" charset="0"/>
              </a:rPr>
              <a:t>ЦИК</a:t>
            </a:r>
          </a:p>
        </p:txBody>
      </p:sp>
      <p:sp>
        <p:nvSpPr>
          <p:cNvPr id="16393" name="Rectangle 8"/>
          <p:cNvSpPr>
            <a:spLocks noChangeArrowheads="1"/>
          </p:cNvSpPr>
          <p:nvPr/>
        </p:nvSpPr>
        <p:spPr bwMode="auto">
          <a:xfrm>
            <a:off x="152400" y="3733800"/>
            <a:ext cx="1728788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>
                <a:cs typeface="Arial" panose="020B0604020202020204" pitchFamily="34" charset="0"/>
              </a:rPr>
              <a:t>Совет Союза</a:t>
            </a: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2133600" y="3657600"/>
            <a:ext cx="2951163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>
                <a:cs typeface="Arial" panose="020B0604020202020204" pitchFamily="34" charset="0"/>
              </a:rPr>
              <a:t>Совет Национальностей</a:t>
            </a:r>
          </a:p>
        </p:txBody>
      </p:sp>
      <p:sp>
        <p:nvSpPr>
          <p:cNvPr id="16395" name="Text Box 12"/>
          <p:cNvSpPr txBox="1">
            <a:spLocks noChangeArrowheads="1"/>
          </p:cNvSpPr>
          <p:nvPr/>
        </p:nvSpPr>
        <p:spPr bwMode="auto">
          <a:xfrm>
            <a:off x="2133600" y="4343400"/>
            <a:ext cx="302418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1400">
                <a:cs typeface="Arial" panose="020B0604020202020204" pitchFamily="34" charset="0"/>
              </a:rPr>
              <a:t>Пять представителей от союзной автономной республики и один от автономной области</a:t>
            </a:r>
          </a:p>
        </p:txBody>
      </p:sp>
      <p:sp>
        <p:nvSpPr>
          <p:cNvPr id="16396" name="Text Box 11"/>
          <p:cNvSpPr txBox="1">
            <a:spLocks noChangeArrowheads="1"/>
          </p:cNvSpPr>
          <p:nvPr/>
        </p:nvSpPr>
        <p:spPr bwMode="auto">
          <a:xfrm>
            <a:off x="228600" y="4343400"/>
            <a:ext cx="19050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1400">
                <a:cs typeface="Arial" panose="020B0604020202020204" pitchFamily="34" charset="0"/>
              </a:rPr>
              <a:t>Представители союзных республик пропорционально населению</a:t>
            </a:r>
          </a:p>
        </p:txBody>
      </p:sp>
      <p:pic>
        <p:nvPicPr>
          <p:cNvPr id="16397" name="Picture 22" descr="Калини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10000"/>
            <a:ext cx="16224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8" name="Text Box 20"/>
          <p:cNvSpPr txBox="1">
            <a:spLocks noChangeArrowheads="1"/>
          </p:cNvSpPr>
          <p:nvPr/>
        </p:nvSpPr>
        <p:spPr bwMode="auto">
          <a:xfrm>
            <a:off x="5410200" y="2971800"/>
            <a:ext cx="3048000" cy="7493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1400">
                <a:cs typeface="Arial" panose="020B0604020202020204" pitchFamily="34" charset="0"/>
              </a:rPr>
              <a:t>Председателем Совнаркома был избран В.И.Ленин, после его смерти – Рыков А.И.</a:t>
            </a:r>
          </a:p>
        </p:txBody>
      </p:sp>
      <p:pic>
        <p:nvPicPr>
          <p:cNvPr id="16399" name="Picture 21" descr="Рыков 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810000"/>
            <a:ext cx="177958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0" name="Line 13"/>
          <p:cNvSpPr>
            <a:spLocks noChangeShapeType="1"/>
          </p:cNvSpPr>
          <p:nvPr/>
        </p:nvSpPr>
        <p:spPr bwMode="auto">
          <a:xfrm flipH="1">
            <a:off x="1042988" y="3284538"/>
            <a:ext cx="50482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02" name="Line 14"/>
          <p:cNvSpPr>
            <a:spLocks noChangeShapeType="1"/>
          </p:cNvSpPr>
          <p:nvPr/>
        </p:nvSpPr>
        <p:spPr bwMode="auto">
          <a:xfrm>
            <a:off x="2195513" y="3284538"/>
            <a:ext cx="1081087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/>
              <a:t>Органы власти в СССР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609600" y="1905000"/>
            <a:ext cx="7924800" cy="270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/>
              <a:t>При ЦИК создавался</a:t>
            </a:r>
          </a:p>
          <a:p>
            <a:endParaRPr lang="ru-RU" altLang="ru-RU"/>
          </a:p>
          <a:p>
            <a:r>
              <a:rPr lang="ru-RU" altLang="ru-RU"/>
              <a:t>Верховный суд СССР </a:t>
            </a:r>
          </a:p>
          <a:p>
            <a:r>
              <a:rPr lang="ru-RU" altLang="ru-RU"/>
              <a:t>Объединенное государственное</a:t>
            </a:r>
          </a:p>
          <a:p>
            <a:r>
              <a:rPr lang="ru-RU" altLang="ru-RU"/>
              <a:t>политическое управление ОГПУ</a:t>
            </a:r>
          </a:p>
          <a:p>
            <a:pPr>
              <a:spcBef>
                <a:spcPct val="50000"/>
              </a:spcBef>
            </a:pPr>
            <a:r>
              <a:rPr lang="ru-RU" altLang="ru-RU"/>
              <a:t>Данная структура власти противоречила принципу разделению властей (законодательной, исполнительной, судебной), но соответствовала принципам пролетарской диктатуры</a:t>
            </a:r>
          </a:p>
          <a:p>
            <a:endParaRPr lang="ru-RU" alt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95</TotalTime>
  <Words>601</Words>
  <Application>Microsoft Office PowerPoint</Application>
  <PresentationFormat>Экран (4:3)</PresentationFormat>
  <Paragraphs>98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Tahoma</vt:lpstr>
      <vt:lpstr>Times New Roman</vt:lpstr>
      <vt:lpstr>Wingdings</vt:lpstr>
      <vt:lpstr>Разрез</vt:lpstr>
      <vt:lpstr>Презентация PowerPoint</vt:lpstr>
      <vt:lpstr>Сою́з Сове́тских Социалисти́ческих Респу́блик</vt:lpstr>
      <vt:lpstr>Предпосылки образования СССР </vt:lpstr>
      <vt:lpstr>Презентация PowerPoint</vt:lpstr>
      <vt:lpstr>Проекты объединения</vt:lpstr>
      <vt:lpstr>I Всесоюзный съезд Советов</vt:lpstr>
      <vt:lpstr>Первая Конституция СССР</vt:lpstr>
      <vt:lpstr>Органы власти СССР</vt:lpstr>
      <vt:lpstr>Органы власти в СССР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</cp:lastModifiedBy>
  <cp:revision>2</cp:revision>
  <cp:lastPrinted>1601-01-01T00:00:00Z</cp:lastPrinted>
  <dcterms:created xsi:type="dcterms:W3CDTF">1601-01-01T00:00:00Z</dcterms:created>
  <dcterms:modified xsi:type="dcterms:W3CDTF">2015-04-08T16:14:37Z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