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73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717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17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717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7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8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18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18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7184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5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6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7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8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89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90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7192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4ADCF7F-57C3-4A93-B481-9B0421F5FDB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194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47195-0F4C-4924-AEE1-E5F7ACF35F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9465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38305D-5320-46F4-B532-591BE00E3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3165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Заголовок, текст и клип мультимеди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ультимедиа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96FD7C7-4DA5-4C4B-A47D-1FE032036D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0411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53C46-9B5C-4E3B-95CB-3AF2841FCC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3599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95EFC-A10A-4A53-B800-3D1B044DD5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667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91981-34CD-45D4-8E92-8B4677FD1C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198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EFEA5-69FD-4240-8F63-BA2C23D976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199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2A7E4-3058-459C-BD02-1BCBA763E8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592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1CFF4-E222-455E-B2D0-3489A404F61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24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14739-5EAD-4945-9A1F-BB3E99D3CC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936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C74D9-9655-4DA0-8913-D1625EC12C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352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49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150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6151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5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6153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4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5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6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7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158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5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6160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6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6167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168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6169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617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8C6894D-5CA5-4EF6-8F66-F4859A47E21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file:///D:\Documents%20and%20Settings\Admin\Local%20Settings\Temporary%20Internet%20Files\Content.IE5\L106RTGM\MSj00821810000%5b1%5d.mid" TargetMode="External"/><Relationship Id="rId1" Type="http://schemas.openxmlformats.org/officeDocument/2006/relationships/tags" Target="../tags/tag1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6%D0%B8%D0%B2%D1%91%D1%82_%D1%82%D0%B0%D0%BA%D0%BE%D0%B9_%D0%BF%D0%B0%D1%80%D0%B5%D0%BD%D1%8C_%28%D1%84%D0%B8%D0%BB%D1%8C%D0%BC%29" TargetMode="External"/><Relationship Id="rId7" Type="http://schemas.openxmlformats.org/officeDocument/2006/relationships/hyperlink" Target="http://ru.wikipedia.org/wiki/%D0%A7%D0%B8%D1%81%D1%82%D1%8B%D0%B5_%D0%BF%D1%80%D1%83%D0%B4%D1%8B_%28%D1%84%D0%B8%D0%BB%D1%8C%D0%BC%29" TargetMode="External"/><Relationship Id="rId2" Type="http://schemas.openxmlformats.org/officeDocument/2006/relationships/hyperlink" Target="http://ru.wikipedia.org/wiki/1964_%D0%B3%D0%BE%D0%B4_%D0%B2_%D0%BA%D0%B8%D0%BD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1965_%D0%B3%D0%BE%D0%B4_%D0%B2_%D0%BA%D0%B8%D0%BD%D0%BE" TargetMode="External"/><Relationship Id="rId5" Type="http://schemas.openxmlformats.org/officeDocument/2006/relationships/hyperlink" Target="http://ru.wikipedia.org/wiki/%D0%A1%D0%BF%D0%BE%D1%80%D1%82,_%D1%81%D0%BF%D0%BE%D1%80%D1%82,_%D1%81%D0%BF%D0%BE%D1%80%D1%82_%28%D1%84%D0%B8%D0%BB%D1%8C%D0%BC%29" TargetMode="External"/><Relationship Id="rId4" Type="http://schemas.openxmlformats.org/officeDocument/2006/relationships/hyperlink" Target="http://ru.wikipedia.org/wiki/1970_%D0%B3%D0%BE%D0%B4_%D0%B2_%D0%BA%D0%B8%D0%BD%D0%BE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0%D1%85%D0%BC%D0%B0%D0%B4%D1%83%D0%BB%D0%B8%D0%BD%D0%B0#cite_note-2" TargetMode="External"/><Relationship Id="rId13" Type="http://schemas.openxmlformats.org/officeDocument/2006/relationships/hyperlink" Target="http://ru.wikipedia.org/wiki/2004" TargetMode="External"/><Relationship Id="rId18" Type="http://schemas.openxmlformats.org/officeDocument/2006/relationships/hyperlink" Target="http://ru.wikipedia.org/wiki/2000" TargetMode="External"/><Relationship Id="rId3" Type="http://schemas.openxmlformats.org/officeDocument/2006/relationships/hyperlink" Target="http://ru.wikipedia.org/wiki/11_%D0%B0%D0%B2%D0%B3%D1%83%D1%81%D1%82%D0%B0" TargetMode="External"/><Relationship Id="rId7" Type="http://schemas.openxmlformats.org/officeDocument/2006/relationships/hyperlink" Target="http://ru.wikipedia.org/wiki/1997" TargetMode="External"/><Relationship Id="rId12" Type="http://schemas.openxmlformats.org/officeDocument/2006/relationships/hyperlink" Target="http://ru.wikipedia.org/wiki/1989" TargetMode="External"/><Relationship Id="rId17" Type="http://schemas.openxmlformats.org/officeDocument/2006/relationships/hyperlink" Target="http://ru.wikipedia.org/wiki/1998" TargetMode="External"/><Relationship Id="rId2" Type="http://schemas.openxmlformats.org/officeDocument/2006/relationships/hyperlink" Target="http://ru.wikipedia.org/wiki/%D0%9E%D1%80%D0%B4%D0%B5%D0%BD_%C2%AB%D0%97%D0%B0_%D0%B7%D0%B0%D1%81%D0%BB%D1%83%D0%B3%D0%B8_%D0%BF%D0%B5%D1%80%D0%B5%D0%B4_%D0%9E%D1%82%D0%B5%D1%87%D0%B5%D1%81%D1%82%D0%B2%D0%BE%D0%BC%C2%BB" TargetMode="External"/><Relationship Id="rId16" Type="http://schemas.openxmlformats.org/officeDocument/2006/relationships/hyperlink" Target="http://ru.wikipedia.org/w/index.php?title=%D0%A2%D1%80%D0%B8%D1%83%D0%BC%D1%84_%28%D0%BF%D1%80%D0%B5%D0%BC%D0%B8%D1%8F%29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7_%D0%B0%D0%BF%D1%80%D0%B5%D0%BB%D1%8F" TargetMode="External"/><Relationship Id="rId11" Type="http://schemas.openxmlformats.org/officeDocument/2006/relationships/hyperlink" Target="http://ru.wikipedia.org/wiki/%D0%93%D0%BE%D1%81%D1%83%D0%B4%D0%B0%D1%80%D1%81%D1%82%D0%B2%D0%B5%D0%BD%D0%BD%D0%B0%D1%8F_%D0%BF%D1%80%D0%B5%D0%BC%D0%B8%D1%8F_%D0%A1%D0%A1%D0%A1%D0%A0" TargetMode="External"/><Relationship Id="rId5" Type="http://schemas.openxmlformats.org/officeDocument/2006/relationships/hyperlink" Target="http://ru.wikipedia.org/wiki/%D0%90%D1%85%D0%BC%D0%B0%D0%B4%D1%83%D0%BB%D0%B8%D0%BD%D0%B0#cite_note-1" TargetMode="External"/><Relationship Id="rId15" Type="http://schemas.openxmlformats.org/officeDocument/2006/relationships/hyperlink" Target="http://ru.wikipedia.org/wiki/1994" TargetMode="External"/><Relationship Id="rId10" Type="http://schemas.openxmlformats.org/officeDocument/2006/relationships/hyperlink" Target="http://ru.wikipedia.org/wiki/1984" TargetMode="External"/><Relationship Id="rId19" Type="http://schemas.openxmlformats.org/officeDocument/2006/relationships/hyperlink" Target="http://ru.wikipedia.org/wiki/2003" TargetMode="External"/><Relationship Id="rId4" Type="http://schemas.openxmlformats.org/officeDocument/2006/relationships/hyperlink" Target="http://ru.wikipedia.org/wiki/2007" TargetMode="External"/><Relationship Id="rId9" Type="http://schemas.openxmlformats.org/officeDocument/2006/relationships/hyperlink" Target="http://ru.wikipedia.org/wiki/%D0%9E%D1%80%D0%B4%D0%B5%D0%BD_%D0%94%D1%80%D1%83%D0%B6%D0%B1%D1%8B_%D0%BD%D0%B0%D1%80%D0%BE%D0%B4%D0%BE%D0%B2" TargetMode="External"/><Relationship Id="rId14" Type="http://schemas.openxmlformats.org/officeDocument/2006/relationships/hyperlink" Target="http://ru.wikipedia.org/wiki/199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3.wav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file:///D:\Documents%20and%20Settings\Admin\Local%20Settings\Temporary%20Internet%20Files\Content.IE5\6MRLRX4W\MSSN00936_0000%5b1%5d.mid" TargetMode="External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image" Target="../media/image4.jpeg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0%D1%85%D0%BC%D0%B0%D0%B4%D1%83%D0%BB%D0%B8%D0%BD%D0%B0#cite_note-.D0.BA.D0.B0.D0.B7.D0.B0.D0.BA-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/>
              <a:t>Белла Ахмадулина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ru-RU"/>
              <a:t>Жизнь и творчество</a:t>
            </a:r>
          </a:p>
        </p:txBody>
      </p:sp>
      <p:pic>
        <p:nvPicPr>
          <p:cNvPr id="2052" name="MSj00821810000[1].mid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357563"/>
            <a:ext cx="244475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3" name="~PP1801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563" y="6405563"/>
            <a:ext cx="244475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4192" fill="hold"/>
                                        <p:tgtEl>
                                          <p:spTgt spid="20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2"/>
                </p:tgtEl>
              </p:cMediaNode>
            </p:audio>
            <p:audio isNarration="1">
              <p:cMediaNode showWhenStopped="0">
                <p:cTn id="2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3"/>
                </p:tgtEl>
              </p:cMediaNode>
            </p:audio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b="1"/>
              <a:t>Актёрские работы</a:t>
            </a:r>
          </a:p>
          <a:p>
            <a:r>
              <a:rPr lang="ru-RU" altLang="ru-RU">
                <a:hlinkClick r:id="rId2" tooltip="1964 год в кино"/>
              </a:rPr>
              <a:t>1964</a:t>
            </a:r>
            <a:r>
              <a:rPr lang="ru-RU" altLang="ru-RU"/>
              <a:t> — </a:t>
            </a:r>
            <a:r>
              <a:rPr lang="ru-RU" altLang="ru-RU">
                <a:hlinkClick r:id="rId3" tooltip="Живёт такой парень (фильм)"/>
              </a:rPr>
              <a:t>Живёт такой парень</a:t>
            </a:r>
            <a:r>
              <a:rPr lang="ru-RU" altLang="ru-RU"/>
              <a:t> </a:t>
            </a:r>
          </a:p>
          <a:p>
            <a:r>
              <a:rPr lang="ru-RU" altLang="ru-RU">
                <a:hlinkClick r:id="rId4" tooltip="1970 год в кино"/>
              </a:rPr>
              <a:t>1970</a:t>
            </a:r>
            <a:r>
              <a:rPr lang="ru-RU" altLang="ru-RU"/>
              <a:t> — </a:t>
            </a:r>
            <a:r>
              <a:rPr lang="ru-RU" altLang="ru-RU">
                <a:hlinkClick r:id="rId5" tooltip="Спорт, спорт, спорт (фильм)"/>
              </a:rPr>
              <a:t>Спорт, спорт, спорт</a:t>
            </a:r>
            <a:r>
              <a:rPr lang="ru-RU" altLang="ru-RU"/>
              <a:t> </a:t>
            </a:r>
          </a:p>
          <a:p>
            <a:endParaRPr lang="ru-RU" alt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900113" y="4292600"/>
            <a:ext cx="2628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altLang="ru-RU" b="1"/>
              <a:t>Сценарист</a:t>
            </a:r>
          </a:p>
          <a:p>
            <a:pPr algn="ctr"/>
            <a:r>
              <a:rPr lang="ru-RU" altLang="ru-RU">
                <a:hlinkClick r:id="rId6" tooltip="1965 год в кино"/>
              </a:rPr>
              <a:t>1965</a:t>
            </a:r>
            <a:r>
              <a:rPr lang="ru-RU" altLang="ru-RU"/>
              <a:t> — </a:t>
            </a:r>
            <a:r>
              <a:rPr lang="ru-RU" altLang="ru-RU">
                <a:hlinkClick r:id="rId7" tooltip="Чистые пруды (фильм)"/>
              </a:rPr>
              <a:t>Чистые пруды</a:t>
            </a:r>
            <a:r>
              <a:rPr lang="ru-RU" altLang="ru-RU"/>
              <a:t> </a:t>
            </a:r>
          </a:p>
          <a:p>
            <a:pPr algn="ctr" eaLnBrk="0" hangingPunct="0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600" b="1"/>
              <a:t>Награды и премии</a:t>
            </a:r>
          </a:p>
          <a:p>
            <a:pPr>
              <a:lnSpc>
                <a:spcPct val="80000"/>
              </a:lnSpc>
            </a:pPr>
            <a:r>
              <a:rPr lang="ru-RU" altLang="ru-RU" sz="1600">
                <a:hlinkClick r:id="rId2" tooltip="Орден «За заслуги перед Отечеством»"/>
              </a:rPr>
              <a:t>Орден «За заслуги перед Отечеством»</a:t>
            </a:r>
            <a:r>
              <a:rPr lang="ru-RU" altLang="ru-RU" sz="1600"/>
              <a:t> II степени (</a:t>
            </a:r>
            <a:r>
              <a:rPr lang="ru-RU" altLang="ru-RU" sz="1600">
                <a:hlinkClick r:id="rId3" tooltip="11 августа"/>
              </a:rPr>
              <a:t>11 августа</a:t>
            </a:r>
            <a:r>
              <a:rPr lang="ru-RU" altLang="ru-RU" sz="1600"/>
              <a:t> </a:t>
            </a:r>
            <a:r>
              <a:rPr lang="ru-RU" altLang="ru-RU" sz="1600">
                <a:hlinkClick r:id="rId4" tooltip="2007"/>
              </a:rPr>
              <a:t>2007</a:t>
            </a:r>
            <a:r>
              <a:rPr lang="ru-RU" altLang="ru-RU" sz="1600"/>
              <a:t>) — </a:t>
            </a:r>
            <a:r>
              <a:rPr lang="ru-RU" altLang="ru-RU" sz="1600" i="1"/>
              <a:t>за выдающийся вклад в развитие отечественной литературы и многолетнюю творческую деятельность</a:t>
            </a:r>
            <a:r>
              <a:rPr lang="ru-RU" altLang="ru-RU" sz="1600">
                <a:hlinkClick r:id="rId5"/>
              </a:rPr>
              <a:t>[2]</a:t>
            </a:r>
            <a:r>
              <a:rPr lang="ru-RU" altLang="ru-RU" sz="160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1600"/>
              <a:t>Орден «За заслуги перед Отечеством» III степени (</a:t>
            </a:r>
            <a:r>
              <a:rPr lang="ru-RU" altLang="ru-RU" sz="1600">
                <a:hlinkClick r:id="rId6" tooltip="7 апреля"/>
              </a:rPr>
              <a:t>7 апреля</a:t>
            </a:r>
            <a:r>
              <a:rPr lang="ru-RU" altLang="ru-RU" sz="1600"/>
              <a:t> </a:t>
            </a:r>
            <a:r>
              <a:rPr lang="ru-RU" altLang="ru-RU" sz="1600">
                <a:hlinkClick r:id="rId7" tooltip="1997"/>
              </a:rPr>
              <a:t>1997</a:t>
            </a:r>
            <a:r>
              <a:rPr lang="ru-RU" altLang="ru-RU" sz="1600"/>
              <a:t>) — </a:t>
            </a:r>
            <a:r>
              <a:rPr lang="ru-RU" altLang="ru-RU" sz="1600" i="1"/>
              <a:t>за заслуги перед государством и выдающийся вклад в развитие отечественной литературы</a:t>
            </a:r>
            <a:r>
              <a:rPr lang="ru-RU" altLang="ru-RU" sz="1600">
                <a:hlinkClick r:id="rId8"/>
              </a:rPr>
              <a:t>[3]</a:t>
            </a:r>
            <a:r>
              <a:rPr lang="ru-RU" altLang="ru-RU" sz="160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1600">
                <a:hlinkClick r:id="rId9" tooltip="Орден Дружбы народов"/>
              </a:rPr>
              <a:t>Орден Дружбы народов</a:t>
            </a:r>
            <a:r>
              <a:rPr lang="ru-RU" altLang="ru-RU" sz="1600"/>
              <a:t> (</a:t>
            </a:r>
            <a:r>
              <a:rPr lang="ru-RU" altLang="ru-RU" sz="1600">
                <a:hlinkClick r:id="rId10" tooltip="1984"/>
              </a:rPr>
              <a:t>1984</a:t>
            </a:r>
            <a:r>
              <a:rPr lang="ru-RU" altLang="ru-RU" sz="1600"/>
              <a:t>) </a:t>
            </a:r>
          </a:p>
          <a:p>
            <a:pPr>
              <a:lnSpc>
                <a:spcPct val="80000"/>
              </a:lnSpc>
            </a:pPr>
            <a:r>
              <a:rPr lang="ru-RU" altLang="ru-RU" sz="1600"/>
              <a:t>Лауреат </a:t>
            </a:r>
            <a:r>
              <a:rPr lang="ru-RU" altLang="ru-RU" sz="1600">
                <a:hlinkClick r:id="rId11" tooltip="Государственная премия СССР"/>
              </a:rPr>
              <a:t>Государственной премии СССР</a:t>
            </a:r>
            <a:r>
              <a:rPr lang="ru-RU" altLang="ru-RU" sz="1600"/>
              <a:t> (</a:t>
            </a:r>
            <a:r>
              <a:rPr lang="ru-RU" altLang="ru-RU" sz="1600">
                <a:hlinkClick r:id="rId12" tooltip="1989"/>
              </a:rPr>
              <a:t>1989</a:t>
            </a:r>
            <a:r>
              <a:rPr lang="ru-RU" altLang="ru-RU" sz="1600"/>
              <a:t>) </a:t>
            </a:r>
          </a:p>
          <a:p>
            <a:pPr>
              <a:lnSpc>
                <a:spcPct val="80000"/>
              </a:lnSpc>
            </a:pPr>
            <a:r>
              <a:rPr lang="ru-RU" altLang="ru-RU" sz="1600"/>
              <a:t>Лауреат Государственной премии России (</a:t>
            </a:r>
            <a:r>
              <a:rPr lang="ru-RU" altLang="ru-RU" sz="1600">
                <a:hlinkClick r:id="rId13" tooltip="2004"/>
              </a:rPr>
              <a:t>2004</a:t>
            </a:r>
            <a:r>
              <a:rPr lang="ru-RU" altLang="ru-RU" sz="1600"/>
              <a:t>) </a:t>
            </a:r>
          </a:p>
          <a:p>
            <a:pPr>
              <a:lnSpc>
                <a:spcPct val="80000"/>
              </a:lnSpc>
            </a:pPr>
            <a:r>
              <a:rPr lang="ru-RU" altLang="ru-RU" sz="1600"/>
              <a:t>Лауреат премии фонда «Знамя» (</a:t>
            </a:r>
            <a:r>
              <a:rPr lang="ru-RU" altLang="ru-RU" sz="1600">
                <a:hlinkClick r:id="rId14" tooltip="1993"/>
              </a:rPr>
              <a:t>1993</a:t>
            </a:r>
            <a:r>
              <a:rPr lang="ru-RU" altLang="ru-RU" sz="1600"/>
              <a:t>) </a:t>
            </a:r>
          </a:p>
          <a:p>
            <a:pPr>
              <a:lnSpc>
                <a:spcPct val="80000"/>
              </a:lnSpc>
            </a:pPr>
            <a:r>
              <a:rPr lang="ru-RU" altLang="ru-RU" sz="1600"/>
              <a:t>Лауреат «Носсиде» (Италия, </a:t>
            </a:r>
            <a:r>
              <a:rPr lang="ru-RU" altLang="ru-RU" sz="1600">
                <a:hlinkClick r:id="rId15" tooltip="1994"/>
              </a:rPr>
              <a:t>1994</a:t>
            </a:r>
            <a:r>
              <a:rPr lang="ru-RU" altLang="ru-RU" sz="1600"/>
              <a:t>) </a:t>
            </a:r>
          </a:p>
          <a:p>
            <a:pPr>
              <a:lnSpc>
                <a:spcPct val="80000"/>
              </a:lnSpc>
            </a:pPr>
            <a:r>
              <a:rPr lang="ru-RU" altLang="ru-RU" sz="1600"/>
              <a:t>Лауреат премии «</a:t>
            </a:r>
            <a:r>
              <a:rPr lang="ru-RU" altLang="ru-RU" sz="1600">
                <a:hlinkClick r:id="rId16" tooltip="Триумф (премия) (страница отсутствует)"/>
              </a:rPr>
              <a:t>Триумф</a:t>
            </a:r>
            <a:r>
              <a:rPr lang="ru-RU" altLang="ru-RU" sz="1600"/>
              <a:t>» (</a:t>
            </a:r>
            <a:r>
              <a:rPr lang="ru-RU" altLang="ru-RU" sz="1600">
                <a:hlinkClick r:id="rId15" tooltip="1994"/>
              </a:rPr>
              <a:t>1994</a:t>
            </a:r>
            <a:r>
              <a:rPr lang="ru-RU" altLang="ru-RU" sz="1600"/>
              <a:t>) </a:t>
            </a:r>
          </a:p>
          <a:p>
            <a:pPr>
              <a:lnSpc>
                <a:spcPct val="80000"/>
              </a:lnSpc>
            </a:pPr>
            <a:r>
              <a:rPr lang="ru-RU" altLang="ru-RU" sz="1600"/>
              <a:t>Лауреат Пушкинской премии фонда А. Тепфера (</a:t>
            </a:r>
            <a:r>
              <a:rPr lang="ru-RU" altLang="ru-RU" sz="1600">
                <a:hlinkClick r:id="rId15" tooltip="1994"/>
              </a:rPr>
              <a:t>1994</a:t>
            </a:r>
            <a:r>
              <a:rPr lang="ru-RU" altLang="ru-RU" sz="1600"/>
              <a:t>) </a:t>
            </a:r>
          </a:p>
          <a:p>
            <a:pPr>
              <a:lnSpc>
                <a:spcPct val="80000"/>
              </a:lnSpc>
            </a:pPr>
            <a:r>
              <a:rPr lang="ru-RU" altLang="ru-RU" sz="1600"/>
              <a:t>Лауреат премии Президента Российской Федерации в области литературы и искусства (</a:t>
            </a:r>
            <a:r>
              <a:rPr lang="ru-RU" altLang="ru-RU" sz="1600">
                <a:hlinkClick r:id="rId17" tooltip="1998"/>
              </a:rPr>
              <a:t>1998</a:t>
            </a:r>
            <a:r>
              <a:rPr lang="ru-RU" altLang="ru-RU" sz="1600"/>
              <a:t>) </a:t>
            </a:r>
          </a:p>
          <a:p>
            <a:pPr>
              <a:lnSpc>
                <a:spcPct val="80000"/>
              </a:lnSpc>
            </a:pPr>
            <a:r>
              <a:rPr lang="ru-RU" altLang="ru-RU" sz="1600"/>
              <a:t>Лауреат «Брианца» (Италия, </a:t>
            </a:r>
            <a:r>
              <a:rPr lang="ru-RU" altLang="ru-RU" sz="1600">
                <a:hlinkClick r:id="rId17" tooltip="1998"/>
              </a:rPr>
              <a:t>1998</a:t>
            </a:r>
            <a:r>
              <a:rPr lang="ru-RU" altLang="ru-RU" sz="1600"/>
              <a:t>) </a:t>
            </a:r>
          </a:p>
          <a:p>
            <a:pPr>
              <a:lnSpc>
                <a:spcPct val="80000"/>
              </a:lnSpc>
            </a:pPr>
            <a:r>
              <a:rPr lang="ru-RU" altLang="ru-RU" sz="1600"/>
              <a:t>Лауреат журнала «Дружба народов» (</a:t>
            </a:r>
            <a:r>
              <a:rPr lang="ru-RU" altLang="ru-RU" sz="1600">
                <a:hlinkClick r:id="rId18" tooltip="2000"/>
              </a:rPr>
              <a:t>2000</a:t>
            </a:r>
            <a:r>
              <a:rPr lang="ru-RU" altLang="ru-RU" sz="1600"/>
              <a:t>) </a:t>
            </a:r>
          </a:p>
          <a:p>
            <a:pPr>
              <a:lnSpc>
                <a:spcPct val="80000"/>
              </a:lnSpc>
            </a:pPr>
            <a:r>
              <a:rPr lang="ru-RU" altLang="ru-RU" sz="1600"/>
              <a:t>Лауреат премии имени Булата Окуджавы (</a:t>
            </a:r>
            <a:r>
              <a:rPr lang="ru-RU" altLang="ru-RU" sz="1600">
                <a:hlinkClick r:id="rId19" tooltip="2003"/>
              </a:rPr>
              <a:t>2003</a:t>
            </a:r>
            <a:r>
              <a:rPr lang="ru-RU" altLang="ru-RU" sz="1600"/>
              <a:t>)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98" decel="1000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98" decel="100000" fill="hold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98" decel="100000" fill="hold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98" decel="100000" fill="hold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98" decel="100000" fill="hold"/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98" decel="100000" fill="hold"/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8196" name="Picture 4" descr="ahm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1752600"/>
            <a:ext cx="28575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~PP3394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563" y="6405563"/>
            <a:ext cx="244475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1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68" decel="100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768" decel="100000"/>
                                        <p:tgtEl>
                                          <p:spTgt spid="81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768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2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198"/>
                </p:tgtEl>
              </p:cMediaNode>
            </p:audio>
          </p:childTnLst>
        </p:cTn>
      </p:par>
    </p:tnLst>
    <p:bldLst>
      <p:bldP spid="8194" grpId="0"/>
      <p:bldP spid="81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9" name="Rectangle 1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400"/>
              <a:t>Белла Ахатовна Ахмадулина родилась 10 апреля 1937 года в Москве. В числе предков с материнской стороны-итальянцы, осевшие в России ,и среди них- революционер Стопани.Школьницей работала внештатным корреспондентом газеты «Метростроевец».Стихи писала с детства, занималась в литобъединении при ЗИЛе у поэта Е. Винокурова. По окончании школы поступила в Литературный институт имени Максима Горького. Во время учебы в Литинституте Ахмадулина публиковала стихи в литературных журналах и в рукописном журнале «Синтаксис».</a:t>
            </a:r>
          </a:p>
          <a:p>
            <a:pPr>
              <a:lnSpc>
                <a:spcPct val="80000"/>
              </a:lnSpc>
            </a:pPr>
            <a:endParaRPr lang="ru-RU" altLang="ru-RU" sz="1400"/>
          </a:p>
        </p:txBody>
      </p:sp>
      <p:pic>
        <p:nvPicPr>
          <p:cNvPr id="9220" name="Picture 4" descr="m_15628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484313"/>
            <a:ext cx="21336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1" name="Picture 15">
            <a:hlinkClick r:id="" action="ppaction://media"/>
          </p:cNvPr>
          <p:cNvPicPr>
            <a:picLocks noRot="1" noChangeAspect="1" noChangeArrowheads="1"/>
          </p:cNvPicPr>
          <p:nvPr>
            <a:wavAudioFile r:embed="rId2" name="~PP1220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563" y="6405563"/>
            <a:ext cx="244475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2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4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31"/>
                </p:tgtEl>
              </p:cMediaNode>
            </p:audio>
          </p:childTnLst>
        </p:cTn>
      </p:par>
    </p:tnLst>
    <p:bldLst>
      <p:bldP spid="9229" grpId="0"/>
      <p:bldP spid="9219" grpId="0" build="p" rev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600"/>
              <a:t>В 1959 году Ахмадулина была исключена из института за отказ участвовать в травле Бориса Пастернака, но затем восстановлена. В 1960 году окончила институт с отличной оценкой дипломной работы. В 1962 году стараниями поэта Павла Антокольского была издана первая книга Ахмадулиной «Струна». Поэтический сборник «Озноб», в котором были собраны все стихи, написанные в течение 13 лет, вышел в эмигрантском издательстве «Посев» (1969, ФРГ). Несмотря на это «крамольное» событие, книги Ахмадулиной, хотя и подвергались строгой цензуре, продолжали издаваться в СССР: «Уроки музыки» (1969), «Стихи» (1975), «Свеча», «Метель». </a:t>
            </a:r>
          </a:p>
        </p:txBody>
      </p:sp>
      <p:pic>
        <p:nvPicPr>
          <p:cNvPr id="17412" name="Picture 4" descr="pv_25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260350"/>
            <a:ext cx="71437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3" name="MSSN00936_0000[1].mid">
            <a:hlinkClick r:id="" action="ppaction://media"/>
          </p:cNvPr>
          <p:cNvPicPr>
            <a:picLocks noRot="1" noChangeAspect="1" noChangeArrowheads="1"/>
          </p:cNvPicPr>
          <p:nvPr>
            <p:ph sz="half" idx="2"/>
            <a:audioFile r:link="rId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51725" y="3716338"/>
            <a:ext cx="244475" cy="244475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6" name="Picture 8">
            <a:hlinkClick r:id="" action="ppaction://media"/>
          </p:cNvPr>
          <p:cNvPicPr>
            <a:picLocks noRot="1" noChangeAspect="1" noChangeArrowheads="1"/>
          </p:cNvPicPr>
          <p:nvPr>
            <a:wavAudioFile r:embed="rId3" name="~PP542.WAV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563" y="6405563"/>
            <a:ext cx="244475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74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79960" fill="hold"/>
                                        <p:tgtEl>
                                          <p:spTgt spid="174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13"/>
                </p:tgtEl>
              </p:cMediaNode>
            </p:audio>
            <p:audio isNarration="1">
              <p:cMediaNode showWhenStopped="0">
                <p:cTn id="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16"/>
                </p:tgtEl>
              </p:cMediaNode>
            </p:audio>
          </p:childTnLst>
        </p:cTn>
      </p:par>
    </p:tnLst>
    <p:bldLst>
      <p:bldP spid="174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К этому времени она по праву считалась одним из наиболее ярких поэтов, начинавших свой творческий путь во время «оттепели». Героями стихов Ахмадулиной становились русские поэты - от Пушкина и Цветаевой до друзей и современников А.Вознесенского и Б.Окуджавы, а также простые люди - «кривая Нинка», «электрик Василий». Ахмадулина много переводила грузинских поэтов Н.Бараташвили, Г.Табидзе, С.Чиковани. Она - автор многочисленных эссе о В.Набокове, А.Ахматовой, М.Цветаевой, Вен.Ерофееве, А.Твардовском, П.Антокольском, В.Высоцком и других крупных творческих личностях, которые, по ее словам, «украсили и оправдали своим участием разное время общего времени, незаметно ставшего эпохой».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1977 году она была избрана почетным членом Американской академии искусства и литературы. В 1988 году вышла книга «Избранное», за ней последовали новые поэтические сборники. Сюрреалистический рассказ Ахмадулиной «Много собак и собака» вошел в неофициальный альманах «Метрополь» (1979). </a:t>
            </a:r>
          </a:p>
        </p:txBody>
      </p:sp>
      <p:pic>
        <p:nvPicPr>
          <p:cNvPr id="18437" name="Picture 5" descr="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00" t="16753" r="17300" b="18454"/>
          <a:stretch>
            <a:fillRect/>
          </a:stretch>
        </p:blipFill>
        <p:spPr bwMode="auto">
          <a:xfrm>
            <a:off x="7092950" y="0"/>
            <a:ext cx="205105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Влечет меня старинный слог. Есть обаянье в древней речи. Она бывает наших слов и современнее и резче. Вскричать: "Полцарства за коня!" - какая вспыльчивость и щедрость! Но снизойдет и на меня последнего задора тщетность. Когда-нибудь очнусь во мгле, навеки проиграв сраженье, и вот придет на память мне безумца древнего решенье. О, что полцарства для меня! Дитя, наученное веком, возьму коня, отдам коня за полмгновенья с человеком, любимым мною. Бог с тобой, о конь мой, конь мой, конь ретивый. Я безвозмездно повод твой ослаблю - и табун родимый нагонишь ты, нагонишь там, в степи пустой и порыжелой. А мне наскучил тарарам этих побед и поражений. Мне жаль коня! Мне жаль любви! И на манер средневековый ложится под ноги мои лишь след, оставленный подковой. 1958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4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/>
              <a:t>Хочу я быть невестой, красивой, завитой, под белою навесной застенчивой фатой. Чтоб вздрагивали руки в колечках ледяных, чтобы сходились рюмки во здравье молодых. Чтоб каждый мне поддакивал, пророчил сыновей, чтобы друзья с подарками стеснялись у дверей. Сорочки в целлофане, тарелки, кружева... Чтоб в щёку целовали, пока я не жена. Платье мое белое заплакано вином, счастливая и бедная сижу я за столом. Страшно и заманчиво то, что впереди. Плачет моя мамочка,- мама, погоди. ... Наряд мой боярский скинут на кровать. Мне хорошо бояться тебя поцеловать. Громко стулья ставятся рядом, за стеной... Что-то дальше станется с тобою и со мной?.. 1955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Поэзия для Ахмадулиной — самооткровение, встреча внутреннего мира поэта с миром новых (магнитофон, самолет, светофор) и традиционных (свеча, дом друга) предметов. Для ее поэзии все — даже любая мелочь — может служить импульсом, окрылить смелую фантазию, рождающую дерзкие образы, фантастические, вневременные события; все может стать одухотворенным, символичным, как любое явление природы («Сказка о дожде», 1964). Ахмадулина расширяет свою лексику и синтаксис, обращается к архаическим элементам речи, которые она переплетает с современным разговорным языком. Отчужденное употребление отдельных слов возвращает им в контексте первоначальный смысл. Не статика, а динамика определяет ритм стихов Ахмадулиной. Поначалу доля необычного в стихах Ахмадулиной была очень велика по сравнению с большинством русских стихов того времени, но затем ее поэзия стала проще, эпичнее.</a:t>
            </a:r>
            <a:r>
              <a:rPr lang="ru-RU" altLang="ru-RU" sz="2000">
                <a:hlinkClick r:id="rId2"/>
              </a:rPr>
              <a:t>[1]</a:t>
            </a:r>
            <a:r>
              <a:rPr lang="ru-RU" altLang="ru-RU" sz="2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.0"/>
                                      </p:to>
                                    </p:set>
                                    <p:animEffect filter="image" prLst="opacity: 1.0">
                                      <p:cBhvr rctx="IE">
                                        <p:cTn id="12" dur="indefinite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allAtOnce"/>
      <p:bldP spid="22531" grpI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4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heme/theme1.xml><?xml version="1.0" encoding="utf-8"?>
<a:theme xmlns:a="http://schemas.openxmlformats.org/drawingml/2006/main" name="Вершина горы">
  <a:themeElements>
    <a:clrScheme name="Вершина гор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67</TotalTime>
  <Words>940</Words>
  <Application>Microsoft Office PowerPoint</Application>
  <PresentationFormat>Экран (4:3)</PresentationFormat>
  <Paragraphs>28</Paragraphs>
  <Slides>11</Slides>
  <Notes>0</Notes>
  <HiddenSlides>0</HiddenSlides>
  <MMClips>6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Wingdings</vt:lpstr>
      <vt:lpstr>Вершина горы</vt:lpstr>
      <vt:lpstr>Белла Ахмадулина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Alexey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Белла Ахмадулина</dc:title>
  <dc:creator>Admin</dc:creator>
  <cp:lastModifiedBy>admin</cp:lastModifiedBy>
  <cp:revision>2</cp:revision>
  <dcterms:created xsi:type="dcterms:W3CDTF">2009-05-01T08:59:57Z</dcterms:created>
  <dcterms:modified xsi:type="dcterms:W3CDTF">2015-04-08T18:03:10Z</dcterms:modified>
</cp:coreProperties>
</file>