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24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 altLang="ru-RU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1BF72B1-F46F-4398-8B46-49357175C0F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25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02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5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66E40-5E80-4F9E-ABE7-855997F30B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352266"/>
      </p:ext>
    </p:extLst>
  </p:cSld>
  <p:clrMapOvr>
    <a:masterClrMapping/>
  </p:clrMapOvr>
  <p:transition spd="slow" advClick="0" advTm="15000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E3A59-22A0-4E8D-B47C-A70D121C86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1165925"/>
      </p:ext>
    </p:extLst>
  </p:cSld>
  <p:clrMapOvr>
    <a:masterClrMapping/>
  </p:clrMapOvr>
  <p:transition spd="slow" advClick="0" advTm="15000"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A0F3A9-A0FE-496A-A5FE-C486769BB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15587"/>
      </p:ext>
    </p:extLst>
  </p:cSld>
  <p:clrMapOvr>
    <a:masterClrMapping/>
  </p:clrMapOvr>
  <p:transition spd="slow" advClick="0" advTm="15000"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C0C5B37D-298F-4706-90FC-EBE332D79B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8259150"/>
      </p:ext>
    </p:extLst>
  </p:cSld>
  <p:clrMapOvr>
    <a:masterClrMapping/>
  </p:clrMapOvr>
  <p:transition spd="slow" advClick="0" advTm="15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5CC9A-8684-4A45-BBE7-AA4A9B47A9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9611493"/>
      </p:ext>
    </p:extLst>
  </p:cSld>
  <p:clrMapOvr>
    <a:masterClrMapping/>
  </p:clrMapOvr>
  <p:transition spd="slow" advClick="0" advTm="1500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7B57A-A28A-4996-BB4E-7D0F51C8B5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4333326"/>
      </p:ext>
    </p:extLst>
  </p:cSld>
  <p:clrMapOvr>
    <a:masterClrMapping/>
  </p:clrMapOvr>
  <p:transition spd="slow" advClick="0" advTm="1500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891A1-312C-4BE0-A76B-3EC4245265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6446209"/>
      </p:ext>
    </p:extLst>
  </p:cSld>
  <p:clrMapOvr>
    <a:masterClrMapping/>
  </p:clrMapOvr>
  <p:transition spd="slow" advClick="0" advTm="1500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563DC-4D0E-4AD9-BB06-E5DA76F4BD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5568548"/>
      </p:ext>
    </p:extLst>
  </p:cSld>
  <p:clrMapOvr>
    <a:masterClrMapping/>
  </p:clrMapOvr>
  <p:transition spd="slow" advClick="0" advTm="1500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83401-7D8D-44BC-A5CB-185A6059B7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766829"/>
      </p:ext>
    </p:extLst>
  </p:cSld>
  <p:clrMapOvr>
    <a:masterClrMapping/>
  </p:clrMapOvr>
  <p:transition spd="slow" advClick="0" advTm="1500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9207-528E-4E6E-8CFB-225B253B53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1072930"/>
      </p:ext>
    </p:extLst>
  </p:cSld>
  <p:clrMapOvr>
    <a:masterClrMapping/>
  </p:clrMapOvr>
  <p:transition spd="slow" advClick="0" advTm="1500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570E9-B3FA-4B2C-86C4-085B494E98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5563771"/>
      </p:ext>
    </p:extLst>
  </p:cSld>
  <p:clrMapOvr>
    <a:masterClrMapping/>
  </p:clrMapOvr>
  <p:transition spd="slow" advClick="0" advTm="1500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1AE0C-71D0-473E-81D9-0905EDBD5B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8690629"/>
      </p:ext>
    </p:extLst>
  </p:cSld>
  <p:clrMapOvr>
    <a:masterClrMapping/>
  </p:clrMapOvr>
  <p:transition spd="slow" advClick="0" advTm="1500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921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922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922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2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22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 altLang="ru-RU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7E4A8689-BF54-4FBA-8BEA-2A8879E631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ransition spd="slow" advClick="0" advTm="15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92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92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92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92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92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Методы решения текстовых задач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sz="1600"/>
              <a:t>Слушатель ОП «Математическое образование в основной и средней школе»</a:t>
            </a:r>
          </a:p>
          <a:p>
            <a:r>
              <a:rPr lang="ru-RU" altLang="ru-RU" sz="1600"/>
              <a:t> Шаронова Мария Викторовна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В школьном курсе нет четкого разделения методов, в том смысле, что авторы школьных учебников не дают напрямую схему какого либо метода. Поэтому, решая задачи любого типа, пусть даже наиболее удобным методом не стоит забывать о других способах её решения. 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Содержание: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/>
              <a:t>Введение                                                                                                                 3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1. Составные части задачи и требования по ее решению в школьном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курсе математики                                                                                                   4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2.Метод математического моделирования при решении текстовых задач.     6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2.1. Понятие модели и моделирования.                                                               6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2.2. Моделирование при решении задач.                                                            10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2.2.1.Задачи на встречное движение двух тел.                                                   13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2.2.2.Задачи на движение двух тел в одном направлении.                               14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2.2.3.Задачи на движение двух тел в противоположных направлениях.          15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2.3.Опытно-практическая работа по сопоставлению применяемых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       способов решения задач в 5 и 9 классов.                                                     17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 Заключение                                                                                                            18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Приложение.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Список литературы.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решения задач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-         </a:t>
            </a:r>
            <a:r>
              <a:rPr lang="ru-RU" altLang="ru-RU">
                <a:solidFill>
                  <a:srgbClr val="FF3300"/>
                </a:solidFill>
              </a:rPr>
              <a:t>анализ и синтез</a:t>
            </a:r>
          </a:p>
          <a:p>
            <a:r>
              <a:rPr lang="ru-RU" altLang="ru-RU"/>
              <a:t>-         </a:t>
            </a:r>
            <a:r>
              <a:rPr lang="ru-RU" altLang="ru-RU">
                <a:solidFill>
                  <a:srgbClr val="0000FF"/>
                </a:solidFill>
              </a:rPr>
              <a:t>метод сведения к ранее решённым</a:t>
            </a:r>
          </a:p>
          <a:p>
            <a:r>
              <a:rPr lang="ru-RU" altLang="ru-RU"/>
              <a:t>-         </a:t>
            </a:r>
            <a:r>
              <a:rPr lang="ru-RU" altLang="ru-RU">
                <a:solidFill>
                  <a:srgbClr val="FF3300"/>
                </a:solidFill>
              </a:rPr>
              <a:t>метод математического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>
                <a:solidFill>
                  <a:srgbClr val="FF3300"/>
                </a:solidFill>
              </a:rPr>
              <a:t>              моделировавния</a:t>
            </a:r>
          </a:p>
          <a:p>
            <a:r>
              <a:rPr lang="ru-RU" altLang="ru-RU"/>
              <a:t>-         </a:t>
            </a:r>
            <a:r>
              <a:rPr lang="ru-RU" altLang="ru-RU">
                <a:solidFill>
                  <a:srgbClr val="0000FF"/>
                </a:solidFill>
              </a:rPr>
              <a:t>метод математической индукции</a:t>
            </a:r>
          </a:p>
          <a:p>
            <a:r>
              <a:rPr lang="ru-RU" altLang="ru-RU"/>
              <a:t>-         </a:t>
            </a:r>
            <a:r>
              <a:rPr lang="ru-RU" altLang="ru-RU">
                <a:solidFill>
                  <a:srgbClr val="FF3300"/>
                </a:solidFill>
              </a:rPr>
              <a:t>метод исчерпывающих проб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Метод математического моделирования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«В процессе математического моделирования выделяют три этапа: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1. Формализация – перевод предложенной задачи (ситуации) на язык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  математической теории (построение математической модели задачи).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2. Решение задачи в рамках математической теории (говорят: решение внутри модели).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 3.Перевод результата математического решения задачи на тот язык, на котором была сформулирована исходная задача (интерпретация решения).» 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Виды моделей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589338" cy="7794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Графические модели: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58888" y="2808288"/>
            <a:ext cx="6842125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0850"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47725" algn="l"/>
                <a:tab pos="1143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Char char="•"/>
            </a:pPr>
            <a:r>
              <a:rPr lang="ru-RU" altLang="ru-RU"/>
              <a:t>рисунок;</a:t>
            </a:r>
          </a:p>
          <a:p>
            <a:pPr algn="ctr">
              <a:buFontTx/>
              <a:buChar char="•"/>
            </a:pPr>
            <a:r>
              <a:rPr lang="ru-RU" altLang="ru-RU"/>
              <a:t>условный рисунок;</a:t>
            </a:r>
          </a:p>
          <a:p>
            <a:pPr algn="ctr">
              <a:buFontTx/>
              <a:buChar char="•"/>
            </a:pPr>
            <a:r>
              <a:rPr lang="ru-RU" altLang="ru-RU"/>
              <a:t>чертеж;</a:t>
            </a:r>
          </a:p>
          <a:p>
            <a:pPr algn="ctr">
              <a:buFontTx/>
              <a:buChar char="•"/>
            </a:pPr>
            <a:r>
              <a:rPr lang="ru-RU" altLang="ru-RU"/>
              <a:t>схематический чертеж (или просто схема).</a:t>
            </a:r>
          </a:p>
          <a:p>
            <a:pPr algn="ctr">
              <a:buFontTx/>
              <a:buChar char="•"/>
            </a:pPr>
            <a:r>
              <a:rPr lang="ru-RU" altLang="ru-RU"/>
              <a:t>Например:</a:t>
            </a:r>
          </a:p>
          <a:p>
            <a:pPr algn="ctr">
              <a:buFontTx/>
              <a:buChar char="•"/>
            </a:pPr>
            <a:endParaRPr lang="ru-RU" altLang="ru-RU"/>
          </a:p>
          <a:p>
            <a:pPr algn="ctr">
              <a:buFontTx/>
              <a:buChar char="•"/>
            </a:pPr>
            <a:endParaRPr lang="ru-RU" altLang="ru-RU"/>
          </a:p>
          <a:p>
            <a:pPr algn="ctr">
              <a:buFontTx/>
              <a:buChar char="•"/>
            </a:pPr>
            <a:r>
              <a:rPr lang="ru-RU" altLang="ru-RU"/>
              <a:t>9600 кг </a:t>
            </a:r>
          </a:p>
          <a:p>
            <a:pPr algn="ctr">
              <a:buFontTx/>
              <a:buChar char="•"/>
            </a:pPr>
            <a:endParaRPr lang="ru-RU" altLang="ru-RU"/>
          </a:p>
          <a:p>
            <a:pPr algn="ctr"/>
            <a:endParaRPr lang="ru-RU" altLang="ru-RU"/>
          </a:p>
          <a:p>
            <a:pPr algn="ctr"/>
            <a:r>
              <a:rPr lang="ru-RU" altLang="ru-RU"/>
              <a:t>                                                                   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43213" y="4149725"/>
            <a:ext cx="9144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/>
              <a:t>Пшеница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5508625" y="4221163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/>
              <a:t>Отруби</a:t>
            </a:r>
          </a:p>
          <a:p>
            <a:pPr algn="ctr"/>
            <a:r>
              <a:rPr lang="ru-RU" altLang="ru-RU"/>
              <a:t>1600кг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 flipH="1">
            <a:off x="2843213" y="50847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5508625" y="50847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Знаковые модели: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400"/>
              <a:t>- краткая запись задачи;</a:t>
            </a:r>
          </a:p>
          <a:p>
            <a:r>
              <a:rPr lang="ru-RU" altLang="ru-RU" sz="2400"/>
              <a:t>- таблица</a:t>
            </a:r>
          </a:p>
          <a:p>
            <a:endParaRPr lang="ru-RU" altLang="ru-RU" sz="2400"/>
          </a:p>
        </p:txBody>
      </p:sp>
      <p:graphicFrame>
        <p:nvGraphicFramePr>
          <p:cNvPr id="15398" name="Group 38"/>
          <p:cNvGraphicFramePr>
            <a:graphicFrameLocks noGrp="1"/>
          </p:cNvGraphicFramePr>
          <p:nvPr>
            <p:ph sz="half" idx="2"/>
          </p:nvPr>
        </p:nvGraphicFramePr>
        <p:xfrm>
          <a:off x="1258888" y="4149725"/>
          <a:ext cx="7272337" cy="1936750"/>
        </p:xfrm>
        <a:graphic>
          <a:graphicData uri="http://schemas.openxmlformats.org/drawingml/2006/table">
            <a:tbl>
              <a:tblPr/>
              <a:tblGrid>
                <a:gridCol w="2424112"/>
                <a:gridCol w="2424113"/>
                <a:gridCol w="2424112"/>
              </a:tblGrid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Кол-во ящиков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Масса 1 ящика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Общая масса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        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0" name="AutoShape 40"/>
          <p:cNvSpPr>
            <a:spLocks/>
          </p:cNvSpPr>
          <p:nvPr/>
        </p:nvSpPr>
        <p:spPr bwMode="auto">
          <a:xfrm>
            <a:off x="7164388" y="5013325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Задачи на движение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Встречное движение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800"/>
              <a:t>        </a:t>
            </a:r>
            <a:r>
              <a:rPr lang="en-US" altLang="ru-RU" sz="1800"/>
              <a:t>v</a:t>
            </a:r>
            <a:r>
              <a:rPr lang="en-US" altLang="ru-RU" sz="900"/>
              <a:t>1</a:t>
            </a:r>
            <a:r>
              <a:rPr lang="en-US" altLang="ru-RU" sz="1800"/>
              <a:t>                                                                                        v</a:t>
            </a:r>
            <a:r>
              <a:rPr lang="en-US" altLang="ru-RU" sz="1000"/>
              <a:t>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</a:t>
            </a:r>
            <a:r>
              <a:rPr lang="en-US" altLang="ru-RU" sz="1800"/>
              <a:t>t</a:t>
            </a:r>
            <a:r>
              <a:rPr lang="en-US" altLang="ru-RU" sz="1000"/>
              <a:t>1                                                                                                                                                                  </a:t>
            </a:r>
            <a:r>
              <a:rPr lang="en-US" altLang="ru-RU" sz="1800"/>
              <a:t>t</a:t>
            </a:r>
            <a:r>
              <a:rPr lang="en-US" altLang="ru-RU" sz="1000"/>
              <a:t>2</a:t>
            </a:r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                      </a:t>
            </a:r>
            <a:r>
              <a:rPr lang="en-US" altLang="ru-RU" sz="1800"/>
              <a:t>s</a:t>
            </a:r>
            <a:r>
              <a:rPr lang="en-US" altLang="ru-RU" sz="1000"/>
              <a:t>1                      </a:t>
            </a:r>
            <a:r>
              <a:rPr lang="en-US" altLang="ru-RU" sz="1800"/>
              <a:t>t</a:t>
            </a:r>
            <a:r>
              <a:rPr lang="ru-RU" altLang="ru-RU" sz="1000"/>
              <a:t>встр</a:t>
            </a:r>
            <a:r>
              <a:rPr lang="en-US" altLang="ru-RU" sz="1000"/>
              <a:t>                                                                    </a:t>
            </a:r>
            <a:r>
              <a:rPr lang="en-US" altLang="ru-RU" sz="1800"/>
              <a:t>s</a:t>
            </a:r>
            <a:r>
              <a:rPr lang="en-US" altLang="ru-RU" sz="1000"/>
              <a:t>2</a:t>
            </a:r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000"/>
              <a:t>         </a:t>
            </a:r>
            <a:r>
              <a:rPr lang="en-US" altLang="ru-RU" sz="1000"/>
              <a:t>                                                                                               </a:t>
            </a:r>
            <a:r>
              <a:rPr lang="en-US" altLang="ru-RU" sz="1800"/>
              <a:t>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800">
                <a:solidFill>
                  <a:srgbClr val="FF3300"/>
                </a:solidFill>
              </a:rPr>
              <a:t>t</a:t>
            </a:r>
            <a:r>
              <a:rPr lang="en-US" altLang="ru-RU" sz="1000">
                <a:solidFill>
                  <a:srgbClr val="FF3300"/>
                </a:solidFill>
              </a:rPr>
              <a:t>1</a:t>
            </a:r>
            <a:r>
              <a:rPr lang="en-US" altLang="ru-RU" sz="1800">
                <a:solidFill>
                  <a:srgbClr val="FF3300"/>
                </a:solidFill>
              </a:rPr>
              <a:t>=t</a:t>
            </a:r>
            <a:r>
              <a:rPr lang="en-US" altLang="ru-RU" sz="1000">
                <a:solidFill>
                  <a:srgbClr val="FF3300"/>
                </a:solidFill>
              </a:rPr>
              <a:t>2</a:t>
            </a:r>
            <a:r>
              <a:rPr lang="en-US" altLang="ru-RU" sz="1800">
                <a:solidFill>
                  <a:srgbClr val="FF3300"/>
                </a:solidFill>
              </a:rPr>
              <a:t>=t</a:t>
            </a:r>
            <a:r>
              <a:rPr lang="ru-RU" altLang="ru-RU" sz="1000">
                <a:solidFill>
                  <a:srgbClr val="FF3300"/>
                </a:solidFill>
              </a:rPr>
              <a:t>встр.</a:t>
            </a:r>
            <a:r>
              <a:rPr lang="en-US" altLang="ru-RU" sz="1000">
                <a:solidFill>
                  <a:srgbClr val="FF3300"/>
                </a:solidFill>
              </a:rPr>
              <a:t>           </a:t>
            </a:r>
            <a:r>
              <a:rPr lang="en-US" altLang="ru-RU" sz="1800">
                <a:solidFill>
                  <a:srgbClr val="FF3300"/>
                </a:solidFill>
              </a:rPr>
              <a:t>V</a:t>
            </a:r>
            <a:r>
              <a:rPr lang="ru-RU" altLang="ru-RU" sz="1000">
                <a:solidFill>
                  <a:srgbClr val="FF3300"/>
                </a:solidFill>
              </a:rPr>
              <a:t>сбл</a:t>
            </a:r>
            <a:r>
              <a:rPr lang="ru-RU" altLang="ru-RU" sz="1800">
                <a:solidFill>
                  <a:srgbClr val="FF3300"/>
                </a:solidFill>
              </a:rPr>
              <a:t>=</a:t>
            </a:r>
            <a:r>
              <a:rPr lang="en-US" altLang="ru-RU" sz="1800">
                <a:solidFill>
                  <a:srgbClr val="FF3300"/>
                </a:solidFill>
              </a:rPr>
              <a:t>v</a:t>
            </a:r>
            <a:r>
              <a:rPr lang="en-US" altLang="ru-RU" sz="1000">
                <a:solidFill>
                  <a:srgbClr val="FF3300"/>
                </a:solidFill>
              </a:rPr>
              <a:t>1</a:t>
            </a:r>
            <a:r>
              <a:rPr lang="en-US" altLang="ru-RU" sz="1800">
                <a:solidFill>
                  <a:srgbClr val="FF3300"/>
                </a:solidFill>
              </a:rPr>
              <a:t>+v</a:t>
            </a:r>
            <a:r>
              <a:rPr lang="en-US" altLang="ru-RU" sz="1000">
                <a:solidFill>
                  <a:srgbClr val="FF3300"/>
                </a:solidFill>
              </a:rPr>
              <a:t>2                  </a:t>
            </a:r>
            <a:r>
              <a:rPr lang="en-US" altLang="ru-RU" sz="1800">
                <a:solidFill>
                  <a:srgbClr val="FF3300"/>
                </a:solidFill>
              </a:rPr>
              <a:t>s=v</a:t>
            </a:r>
            <a:r>
              <a:rPr lang="ru-RU" altLang="ru-RU" sz="1000">
                <a:solidFill>
                  <a:srgbClr val="FF3300"/>
                </a:solidFill>
              </a:rPr>
              <a:t>сбл</a:t>
            </a:r>
            <a:r>
              <a:rPr lang="ru-RU" altLang="ru-RU" sz="1800">
                <a:solidFill>
                  <a:srgbClr val="FF3300"/>
                </a:solidFill>
              </a:rPr>
              <a:t>*</a:t>
            </a:r>
            <a:r>
              <a:rPr lang="en-US" altLang="ru-RU" sz="1800">
                <a:solidFill>
                  <a:srgbClr val="FF3300"/>
                </a:solidFill>
              </a:rPr>
              <a:t>t</a:t>
            </a:r>
            <a:r>
              <a:rPr lang="ru-RU" altLang="ru-RU" sz="1000">
                <a:solidFill>
                  <a:srgbClr val="FF3300"/>
                </a:solidFill>
              </a:rPr>
              <a:t>сближ</a:t>
            </a:r>
            <a:endParaRPr lang="ru-RU" altLang="ru-RU" sz="1800">
              <a:solidFill>
                <a:srgbClr val="FF3300"/>
              </a:solidFill>
            </a:endParaRPr>
          </a:p>
          <a:p>
            <a:endParaRPr lang="ru-RU" altLang="ru-RU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187450" y="3644900"/>
            <a:ext cx="662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11874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7812088" y="29972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1187450" y="30686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7164388" y="31416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419475" y="29972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3419475" y="2997200"/>
            <a:ext cx="215900" cy="360363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AutoShape 13"/>
          <p:cNvSpPr>
            <a:spLocks/>
          </p:cNvSpPr>
          <p:nvPr/>
        </p:nvSpPr>
        <p:spPr bwMode="auto">
          <a:xfrm rot="-5400000">
            <a:off x="2119313" y="2713037"/>
            <a:ext cx="368300" cy="2232025"/>
          </a:xfrm>
          <a:prstGeom prst="leftBrace">
            <a:avLst>
              <a:gd name="adj1" fmla="val 505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8" name="AutoShape 14"/>
          <p:cNvSpPr>
            <a:spLocks/>
          </p:cNvSpPr>
          <p:nvPr/>
        </p:nvSpPr>
        <p:spPr bwMode="auto">
          <a:xfrm rot="-5400000">
            <a:off x="5435600" y="1628775"/>
            <a:ext cx="360363" cy="4392613"/>
          </a:xfrm>
          <a:prstGeom prst="leftBrace">
            <a:avLst>
              <a:gd name="adj1" fmla="val 101578"/>
              <a:gd name="adj2" fmla="val 5044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9" name="AutoShape 15"/>
          <p:cNvSpPr>
            <a:spLocks/>
          </p:cNvSpPr>
          <p:nvPr/>
        </p:nvSpPr>
        <p:spPr bwMode="auto">
          <a:xfrm rot="-5400000">
            <a:off x="3955256" y="877094"/>
            <a:ext cx="1089025" cy="6624638"/>
          </a:xfrm>
          <a:prstGeom prst="leftBrace">
            <a:avLst>
              <a:gd name="adj1" fmla="val 506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Движение в одном направлении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1800"/>
          </a:p>
          <a:p>
            <a:pPr>
              <a:buFont typeface="Wingdings" panose="05000000000000000000" pitchFamily="2" charset="2"/>
              <a:buNone/>
            </a:pPr>
            <a:endParaRPr lang="ru-RU" altLang="ru-RU" sz="1800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800"/>
              <a:t>              </a:t>
            </a:r>
            <a:r>
              <a:rPr lang="en-US" altLang="ru-RU" sz="1800"/>
              <a:t>v</a:t>
            </a:r>
            <a:r>
              <a:rPr lang="en-US" altLang="ru-RU" sz="1000"/>
              <a:t>1</a:t>
            </a:r>
            <a:r>
              <a:rPr lang="en-US" altLang="ru-RU" sz="1800"/>
              <a:t>                   v</a:t>
            </a:r>
            <a:r>
              <a:rPr lang="en-US" altLang="ru-RU" sz="1000"/>
              <a:t>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              </a:t>
            </a:r>
            <a:r>
              <a:rPr lang="en-US" altLang="ru-RU" sz="1800"/>
              <a:t>t</a:t>
            </a:r>
            <a:r>
              <a:rPr lang="en-US" altLang="ru-RU" sz="1000"/>
              <a:t>1</a:t>
            </a:r>
            <a:r>
              <a:rPr lang="en-US" altLang="ru-RU" sz="1800"/>
              <a:t>                  t</a:t>
            </a:r>
            <a:r>
              <a:rPr lang="en-US" altLang="ru-RU" sz="1000"/>
              <a:t>2</a:t>
            </a:r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                </a:t>
            </a:r>
            <a:r>
              <a:rPr lang="en-US" altLang="ru-RU" sz="1800"/>
              <a:t>s                                          s</a:t>
            </a:r>
            <a:r>
              <a:rPr lang="en-US" altLang="ru-RU" sz="1000"/>
              <a:t>2</a:t>
            </a:r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endParaRPr lang="en-US" altLang="ru-RU" sz="1000"/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   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sz="1000"/>
              <a:t>                                                                                              </a:t>
            </a:r>
            <a:r>
              <a:rPr lang="en-US" altLang="ru-RU" sz="1800"/>
              <a:t>s</a:t>
            </a:r>
            <a:r>
              <a:rPr lang="en-US" altLang="ru-RU" sz="1000"/>
              <a:t>1                                </a:t>
            </a:r>
            <a:r>
              <a:rPr lang="en-US" altLang="ru-RU" sz="1800">
                <a:solidFill>
                  <a:srgbClr val="FF3300"/>
                </a:solidFill>
              </a:rPr>
              <a:t>v</a:t>
            </a:r>
            <a:r>
              <a:rPr lang="ru-RU" altLang="ru-RU" sz="1000">
                <a:solidFill>
                  <a:srgbClr val="FF3300"/>
                </a:solidFill>
              </a:rPr>
              <a:t>сближ =</a:t>
            </a:r>
            <a:r>
              <a:rPr lang="en-US" altLang="ru-RU" sz="1800">
                <a:solidFill>
                  <a:srgbClr val="FF3300"/>
                </a:solidFill>
              </a:rPr>
              <a:t>v</a:t>
            </a:r>
            <a:r>
              <a:rPr lang="en-US" altLang="ru-RU" sz="1000">
                <a:solidFill>
                  <a:srgbClr val="FF3300"/>
                </a:solidFill>
              </a:rPr>
              <a:t>1</a:t>
            </a:r>
            <a:r>
              <a:rPr lang="en-US" altLang="ru-RU" sz="1800">
                <a:solidFill>
                  <a:srgbClr val="FF3300"/>
                </a:solidFill>
              </a:rPr>
              <a:t>-v</a:t>
            </a:r>
            <a:r>
              <a:rPr lang="en-US" altLang="ru-RU" sz="1000">
                <a:solidFill>
                  <a:srgbClr val="FF3300"/>
                </a:solidFill>
              </a:rPr>
              <a:t>2</a:t>
            </a:r>
            <a:r>
              <a:rPr lang="ru-RU" altLang="ru-RU" sz="1000">
                <a:solidFill>
                  <a:srgbClr val="FF3300"/>
                </a:solidFill>
              </a:rPr>
              <a:t>,.</a:t>
            </a:r>
            <a:r>
              <a:rPr lang="en-US" altLang="ru-RU" sz="1800">
                <a:solidFill>
                  <a:srgbClr val="FF3300"/>
                </a:solidFill>
              </a:rPr>
              <a:t>s=s</a:t>
            </a:r>
            <a:r>
              <a:rPr lang="en-US" altLang="ru-RU" sz="1000">
                <a:solidFill>
                  <a:srgbClr val="FF3300"/>
                </a:solidFill>
              </a:rPr>
              <a:t>1</a:t>
            </a:r>
            <a:r>
              <a:rPr lang="en-US" altLang="ru-RU" sz="1800">
                <a:solidFill>
                  <a:srgbClr val="FF3300"/>
                </a:solidFill>
              </a:rPr>
              <a:t>-s</a:t>
            </a:r>
            <a:r>
              <a:rPr lang="en-US" altLang="ru-RU" sz="1000">
                <a:solidFill>
                  <a:srgbClr val="FF3300"/>
                </a:solidFill>
              </a:rPr>
              <a:t>2 </a:t>
            </a:r>
            <a:r>
              <a:rPr lang="ru-RU" altLang="ru-RU" sz="1000">
                <a:solidFill>
                  <a:srgbClr val="FF3300"/>
                </a:solidFill>
              </a:rPr>
              <a:t>,</a:t>
            </a:r>
            <a:r>
              <a:rPr lang="en-US" altLang="ru-RU" sz="1000">
                <a:solidFill>
                  <a:srgbClr val="FF3300"/>
                </a:solidFill>
              </a:rPr>
              <a:t>  </a:t>
            </a:r>
            <a:r>
              <a:rPr lang="en-US" altLang="ru-RU" sz="1800">
                <a:solidFill>
                  <a:srgbClr val="FF3300"/>
                </a:solidFill>
              </a:rPr>
              <a:t>s=v</a:t>
            </a:r>
            <a:r>
              <a:rPr lang="ru-RU" altLang="ru-RU" sz="1000">
                <a:solidFill>
                  <a:srgbClr val="FF3300"/>
                </a:solidFill>
              </a:rPr>
              <a:t>сбл</a:t>
            </a:r>
            <a:r>
              <a:rPr lang="ru-RU" altLang="ru-RU" sz="1800">
                <a:solidFill>
                  <a:srgbClr val="FF3300"/>
                </a:solidFill>
              </a:rPr>
              <a:t>*</a:t>
            </a:r>
            <a:r>
              <a:rPr lang="en-US" altLang="ru-RU" sz="1800">
                <a:solidFill>
                  <a:srgbClr val="FF3300"/>
                </a:solidFill>
              </a:rPr>
              <a:t>t</a:t>
            </a:r>
            <a:r>
              <a:rPr lang="ru-RU" altLang="ru-RU" sz="1000">
                <a:solidFill>
                  <a:srgbClr val="FF3300"/>
                </a:solidFill>
              </a:rPr>
              <a:t>встр</a:t>
            </a:r>
            <a:endParaRPr lang="ru-RU" altLang="ru-RU" sz="1800">
              <a:solidFill>
                <a:srgbClr val="FF3300"/>
              </a:solidFill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403350" y="4005263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1403350" y="32845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2987675" y="32845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7092950" y="33575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403350" y="32845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987675" y="33575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7092950" y="3357563"/>
            <a:ext cx="215900" cy="431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5" name="AutoShape 11"/>
          <p:cNvSpPr>
            <a:spLocks/>
          </p:cNvSpPr>
          <p:nvPr/>
        </p:nvSpPr>
        <p:spPr bwMode="auto">
          <a:xfrm rot="-5400000">
            <a:off x="1975644" y="3432969"/>
            <a:ext cx="439737" cy="1584325"/>
          </a:xfrm>
          <a:prstGeom prst="leftBrace">
            <a:avLst>
              <a:gd name="adj1" fmla="val 3002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6" name="AutoShape 12"/>
          <p:cNvSpPr>
            <a:spLocks/>
          </p:cNvSpPr>
          <p:nvPr/>
        </p:nvSpPr>
        <p:spPr bwMode="auto">
          <a:xfrm rot="-5400000">
            <a:off x="4820444" y="2172494"/>
            <a:ext cx="439737" cy="4105275"/>
          </a:xfrm>
          <a:prstGeom prst="leftBrace">
            <a:avLst>
              <a:gd name="adj1" fmla="val 7779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17" name="AutoShape 13"/>
          <p:cNvSpPr>
            <a:spLocks/>
          </p:cNvSpPr>
          <p:nvPr/>
        </p:nvSpPr>
        <p:spPr bwMode="auto">
          <a:xfrm rot="-5400000">
            <a:off x="3491706" y="1988344"/>
            <a:ext cx="1512888" cy="5689600"/>
          </a:xfrm>
          <a:prstGeom prst="leftBrace">
            <a:avLst>
              <a:gd name="adj1" fmla="val 313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Движение в противоположных направлениях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В таких задачах два тела могут начинать движение в противоположных направлениях из одной точки: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а) одновременно;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б) в разное время.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А могут начинать свое движение из двух разных точек, находящихся на заданном расстоянии, и в разное время.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Общим теоретическим положением для них будет следующее: </a:t>
            </a:r>
            <a:endParaRPr lang="en-US" altLang="ru-RU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2000">
                <a:solidFill>
                  <a:srgbClr val="FF3300"/>
                </a:solidFill>
              </a:rPr>
              <a:t>v </a:t>
            </a:r>
            <a:r>
              <a:rPr lang="ru-RU" altLang="ru-RU" sz="2000">
                <a:solidFill>
                  <a:srgbClr val="FF3300"/>
                </a:solidFill>
              </a:rPr>
              <a:t>удал. = </a:t>
            </a:r>
            <a:r>
              <a:rPr lang="en-US" altLang="ru-RU" sz="2000">
                <a:solidFill>
                  <a:srgbClr val="FF3300"/>
                </a:solidFill>
              </a:rPr>
              <a:t>v</a:t>
            </a:r>
            <a:r>
              <a:rPr lang="ru-RU" altLang="ru-RU" sz="2000">
                <a:solidFill>
                  <a:srgbClr val="FF3300"/>
                </a:solidFill>
              </a:rPr>
              <a:t>1+ </a:t>
            </a:r>
            <a:r>
              <a:rPr lang="en-US" altLang="ru-RU" sz="2000">
                <a:solidFill>
                  <a:srgbClr val="FF3300"/>
                </a:solidFill>
              </a:rPr>
              <a:t>v</a:t>
            </a:r>
            <a:r>
              <a:rPr lang="ru-RU" altLang="ru-RU" sz="2000">
                <a:solidFill>
                  <a:srgbClr val="FF3300"/>
                </a:solidFill>
              </a:rPr>
              <a:t>2</a:t>
            </a:r>
            <a:r>
              <a:rPr lang="ru-RU" altLang="ru-RU" sz="2000"/>
              <a:t>, где </a:t>
            </a:r>
            <a:r>
              <a:rPr lang="en-US" altLang="ru-RU" sz="2000"/>
              <a:t>v</a:t>
            </a:r>
            <a:r>
              <a:rPr lang="ru-RU" altLang="ru-RU" sz="2000"/>
              <a:t>1 и </a:t>
            </a:r>
            <a:r>
              <a:rPr lang="en-US" altLang="ru-RU" sz="2000"/>
              <a:t>v</a:t>
            </a:r>
            <a:r>
              <a:rPr lang="ru-RU" altLang="ru-RU" sz="2000"/>
              <a:t>2 соответственно скорости первого и второго тел.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(Схематический чертеж строится аналогично предыдущим).</a:t>
            </a:r>
          </a:p>
        </p:txBody>
      </p:sp>
    </p:spTree>
  </p:cSld>
  <p:clrMapOvr>
    <a:masterClrMapping/>
  </p:clrMapOvr>
  <p:transition spd="slow" advClick="0" advTm="15000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134</TotalTime>
  <Words>451</Words>
  <Application>Microsoft Office PowerPoint</Application>
  <PresentationFormat>Экран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Wingdings</vt:lpstr>
      <vt:lpstr>Times New Roman</vt:lpstr>
      <vt:lpstr>Капсулы</vt:lpstr>
      <vt:lpstr>Методы решения текстовых задач</vt:lpstr>
      <vt:lpstr>Содержание: </vt:lpstr>
      <vt:lpstr>Методы решения задач</vt:lpstr>
      <vt:lpstr>Метод математического моделирования</vt:lpstr>
      <vt:lpstr>Виды моделей</vt:lpstr>
      <vt:lpstr>Знаковые модели:</vt:lpstr>
      <vt:lpstr>Задачи на движение</vt:lpstr>
      <vt:lpstr>Движение в одном направлении</vt:lpstr>
      <vt:lpstr>Движение в противоположных направлениях</vt:lpstr>
      <vt:lpstr>Заключение</vt:lpstr>
    </vt:vector>
  </TitlesOfParts>
  <Company>МОУ "Вихляевская общеобразовательная школа"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решения текстовых задач</dc:title>
  <dc:creator>директор</dc:creator>
  <cp:lastModifiedBy>admin</cp:lastModifiedBy>
  <cp:revision>3</cp:revision>
  <dcterms:created xsi:type="dcterms:W3CDTF">2010-04-03T04:56:29Z</dcterms:created>
  <dcterms:modified xsi:type="dcterms:W3CDTF">2015-04-08T17:08:34Z</dcterms:modified>
</cp:coreProperties>
</file>