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9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68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1302"/>
    <a:srgbClr val="CCFF33"/>
    <a:srgbClr val="FF9900"/>
    <a:srgbClr val="0000FF"/>
    <a:srgbClr val="3366FF"/>
    <a:srgbClr val="FFFF00"/>
    <a:srgbClr val="00CC66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084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084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D9AF2EF-1B65-4A3A-87D9-4E05899B52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91891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83CC29-5473-4391-9916-1AF0EA5AE03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63755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003323-2FEA-4645-A547-2C5EC34B886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51325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EFA261-466C-4FA8-8D09-F994F510D1E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23609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AC84A2-A936-40A2-8DFA-DA43F43E582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4980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D07F02-B7B8-4992-A476-94F913ED9E1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55593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34A592-8613-457D-987E-FBD2B2C3934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92737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5786E5-D816-4D4B-8A76-0BF7A22BAB7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3832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04981F-0DBA-40D9-97EF-6BC828E34CF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29467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3CC1F-644B-47E0-AEFA-647BE80669F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34802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51C81F-FE04-4B54-BE5A-BBE73AE0101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56705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F0CE84-EEEC-4899-8AA2-A7CD13000CB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9725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12A494-0A79-4308-9569-D78DE472EDA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42836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906AC30C-C9F8-44F6-B8EE-543EB0945778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8440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981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981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981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981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981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1981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982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1982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982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82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3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9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9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21" grpId="0"/>
      <p:bldP spid="119823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98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982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4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5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6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620713"/>
            <a:ext cx="7629525" cy="3384550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dirty="0" smtClean="0"/>
              <a:t> </a:t>
            </a:r>
            <a:br>
              <a:rPr lang="ru-RU" sz="5400" dirty="0" smtClean="0"/>
            </a:br>
            <a:r>
              <a:rPr lang="ru-RU" sz="4400" dirty="0" smtClean="0">
                <a:latin typeface="Times New Roman" pitchFamily="18" charset="0"/>
              </a:rPr>
              <a:t>«Мониторинг качества</a:t>
            </a:r>
            <a:br>
              <a:rPr lang="ru-RU" sz="4400" dirty="0" smtClean="0">
                <a:latin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</a:rPr>
              <a:t>дополнительного образования</a:t>
            </a:r>
            <a:br>
              <a:rPr lang="ru-RU" sz="4400" dirty="0" smtClean="0">
                <a:latin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</a:rPr>
              <a:t>детей»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437063"/>
            <a:ext cx="7088187" cy="2087562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r>
              <a:rPr lang="ru-RU" sz="2800" smtClean="0">
                <a:solidFill>
                  <a:schemeClr val="tx2"/>
                </a:solidFill>
                <a:latin typeface="Times New Roman" pitchFamily="18" charset="0"/>
              </a:rPr>
              <a:t>Разработано</a:t>
            </a:r>
          </a:p>
          <a:p>
            <a:pPr algn="l"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r>
              <a:rPr lang="ru-RU" sz="2800" smtClean="0">
                <a:solidFill>
                  <a:schemeClr val="tx2"/>
                </a:solidFill>
                <a:latin typeface="Times New Roman" pitchFamily="18" charset="0"/>
              </a:rPr>
              <a:t>заместителем директора </a:t>
            </a:r>
          </a:p>
          <a:p>
            <a:pPr algn="l"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r>
              <a:rPr lang="ru-RU" sz="2800" smtClean="0">
                <a:solidFill>
                  <a:schemeClr val="tx2"/>
                </a:solidFill>
                <a:latin typeface="Times New Roman" pitchFamily="18" charset="0"/>
              </a:rPr>
              <a:t>Ункуновой Т.С.</a:t>
            </a:r>
          </a:p>
          <a:p>
            <a:pPr algn="l"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Tx/>
              <a:buNone/>
              <a:defRPr/>
            </a:pPr>
            <a:endParaRPr lang="ru-RU" sz="2800" smtClean="0">
              <a:solidFill>
                <a:schemeClr val="tx2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 typeface="Times New Roman" pitchFamily="18" charset="0"/>
              <a:buNone/>
              <a:defRPr/>
            </a:pPr>
            <a:r>
              <a:rPr lang="ru-RU" sz="2000" b="1" smtClean="0">
                <a:solidFill>
                  <a:schemeClr val="tx2"/>
                </a:solidFill>
                <a:latin typeface="Times New Roman" pitchFamily="18" charset="0"/>
              </a:rPr>
              <a:t>МОУ ДОД ДДТ «Ровесник»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Font typeface="Times New Roman" pitchFamily="18" charset="0"/>
              <a:buNone/>
              <a:defRPr/>
            </a:pPr>
            <a:r>
              <a:rPr lang="ru-RU" sz="2000" b="1" smtClean="0">
                <a:solidFill>
                  <a:schemeClr val="tx2"/>
                </a:solidFill>
                <a:latin typeface="Times New Roman" pitchFamily="18" charset="0"/>
              </a:rPr>
              <a:t>2008г.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04813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>
                <a:solidFill>
                  <a:srgbClr val="CCFF33"/>
                </a:solidFill>
                <a:latin typeface="Times New Roman" pitchFamily="18" charset="0"/>
              </a:rPr>
              <a:t>Организация мониторинга:</a:t>
            </a:r>
            <a:br>
              <a:rPr lang="ru-RU" sz="3200" smtClean="0">
                <a:solidFill>
                  <a:srgbClr val="CCFF33"/>
                </a:solidFill>
                <a:latin typeface="Times New Roman" pitchFamily="18" charset="0"/>
              </a:rPr>
            </a:br>
            <a:endParaRPr lang="ru-RU" sz="3200" smtClean="0">
              <a:solidFill>
                <a:srgbClr val="CCFF33"/>
              </a:solidFill>
              <a:latin typeface="Times New Roman" pitchFamily="18" charset="0"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  <a:solidFill>
            <a:schemeClr val="accent1"/>
          </a:solidFill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b="1" smtClean="0">
                <a:solidFill>
                  <a:srgbClr val="CCFF33"/>
                </a:solidFill>
              </a:rPr>
              <a:t> </a:t>
            </a:r>
            <a:r>
              <a:rPr lang="ru-RU" sz="2400" b="1" smtClean="0">
                <a:solidFill>
                  <a:srgbClr val="CCFF33"/>
                </a:solidFill>
                <a:latin typeface="Times New Roman" pitchFamily="18" charset="0"/>
              </a:rPr>
              <a:t>I этап</a:t>
            </a:r>
            <a:r>
              <a:rPr lang="ru-RU" sz="2400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smtClean="0">
                <a:latin typeface="Times New Roman" pitchFamily="18" charset="0"/>
              </a:rPr>
              <a:t>     </a:t>
            </a:r>
            <a:r>
              <a:rPr lang="ru-RU" sz="2400" b="1" smtClean="0">
                <a:latin typeface="Times New Roman" pitchFamily="18" charset="0"/>
              </a:rPr>
              <a:t>Определение объектов  мониторинга и направлений по которым будет вестись сбор информации.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b="1" smtClean="0">
                <a:solidFill>
                  <a:srgbClr val="CCFF33"/>
                </a:solidFill>
                <a:latin typeface="Times New Roman" pitchFamily="18" charset="0"/>
              </a:rPr>
              <a:t>II этап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smtClean="0">
                <a:latin typeface="Times New Roman" pitchFamily="18" charset="0"/>
              </a:rPr>
              <a:t>    </a:t>
            </a:r>
            <a:r>
              <a:rPr lang="ru-RU" sz="2400" b="1" smtClean="0">
                <a:latin typeface="Times New Roman" pitchFamily="18" charset="0"/>
              </a:rPr>
              <a:t>Сбор информации - основной элемент в организации мониторинга. Методы: экспертный опрос, наблюдение, анализ документов, посещение занятий, контроль знаний, умений, навыков учащихся, анкетирование, интервью, самооценка, тестирование.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b="1" smtClean="0">
                <a:solidFill>
                  <a:srgbClr val="CCFF33"/>
                </a:solidFill>
                <a:latin typeface="Times New Roman" pitchFamily="18" charset="0"/>
              </a:rPr>
              <a:t>III</a:t>
            </a:r>
            <a:r>
              <a:rPr lang="ru-RU" sz="2400" b="1" smtClean="0">
                <a:solidFill>
                  <a:srgbClr val="CCFF33"/>
                </a:solidFill>
                <a:latin typeface="Times New Roman" pitchFamily="18" charset="0"/>
              </a:rPr>
              <a:t> этап</a:t>
            </a:r>
            <a:r>
              <a:rPr lang="ru-RU" sz="2400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smtClean="0">
                <a:latin typeface="Times New Roman" pitchFamily="18" charset="0"/>
              </a:rPr>
              <a:t>    </a:t>
            </a:r>
            <a:r>
              <a:rPr lang="ru-RU" sz="2400" b="1" smtClean="0">
                <a:latin typeface="Times New Roman" pitchFamily="18" charset="0"/>
              </a:rPr>
              <a:t>Аналитический. Обработка и систематизация информации послужит дальнейшему использованию данных мониторинга.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smtClean="0">
                <a:solidFill>
                  <a:srgbClr val="CCFF33"/>
                </a:solidFill>
                <a:latin typeface="Times New Roman" pitchFamily="18" charset="0"/>
              </a:rPr>
              <a:t>Статистическая обработка данных дает возможность: </a:t>
            </a:r>
            <a:br>
              <a:rPr lang="ru-RU" sz="3200" smtClean="0">
                <a:solidFill>
                  <a:srgbClr val="CCFF33"/>
                </a:solidFill>
                <a:latin typeface="Times New Roman" pitchFamily="18" charset="0"/>
              </a:rPr>
            </a:br>
            <a:endParaRPr lang="ru-RU" sz="3200" smtClean="0">
              <a:solidFill>
                <a:srgbClr val="CCFF33"/>
              </a:solidFill>
              <a:latin typeface="Times New Roman" pitchFamily="18" charset="0"/>
            </a:endParaRP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Определять относительное место учащегося в группе.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Выделять группы учащихся с высокими и низкими показателями.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Отследить динамику изменений результатов от года к году.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Проводить сравнение групп по заданным параметрам.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Получить сравнительную оценку качества работы педагога.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 Определить развитие материально-технической базы учреждения.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Определить уровень кадрового потенциала и др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 </a:t>
            </a:r>
            <a:r>
              <a:rPr lang="ru-RU" smtClean="0">
                <a:solidFill>
                  <a:srgbClr val="CCFF33"/>
                </a:solidFill>
                <a:latin typeface="Times New Roman" pitchFamily="18" charset="0"/>
              </a:rPr>
              <a:t>Объекты программы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 </a:t>
            </a:r>
            <a:r>
              <a:rPr lang="ru-RU" b="1" smtClean="0">
                <a:latin typeface="Times New Roman" pitchFamily="18" charset="0"/>
              </a:rPr>
              <a:t>«Педагогический коллектив»</a:t>
            </a:r>
          </a:p>
          <a:p>
            <a:pPr eaLnBrk="1" hangingPunct="1">
              <a:defRPr/>
            </a:pPr>
            <a:r>
              <a:rPr lang="ru-RU" b="1" smtClean="0">
                <a:latin typeface="Times New Roman" pitchFamily="18" charset="0"/>
              </a:rPr>
              <a:t>«Образовательный процесс» (творческий потенциал учреждения-достижения)</a:t>
            </a:r>
          </a:p>
          <a:p>
            <a:pPr eaLnBrk="1" hangingPunct="1">
              <a:defRPr/>
            </a:pPr>
            <a:r>
              <a:rPr lang="ru-RU" b="1" smtClean="0">
                <a:latin typeface="Times New Roman" pitchFamily="18" charset="0"/>
              </a:rPr>
              <a:t> «Воспитательная система»</a:t>
            </a:r>
          </a:p>
          <a:p>
            <a:pPr eaLnBrk="1" hangingPunct="1">
              <a:defRPr/>
            </a:pPr>
            <a:r>
              <a:rPr lang="ru-RU" b="1" smtClean="0">
                <a:latin typeface="Times New Roman" pitchFamily="18" charset="0"/>
              </a:rPr>
              <a:t> «Обучающиеся образовательного учреждения»</a:t>
            </a:r>
          </a:p>
          <a:p>
            <a:pPr eaLnBrk="1" hangingPunct="1">
              <a:defRPr/>
            </a:pPr>
            <a:r>
              <a:rPr lang="ru-RU" b="1" smtClean="0">
                <a:latin typeface="Times New Roman" pitchFamily="18" charset="0"/>
              </a:rPr>
              <a:t>«Ресурсное обеспечение» (материальная база)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42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CCFF33"/>
                </a:solidFill>
                <a:latin typeface="Times New Roman" pitchFamily="18" charset="0"/>
              </a:rPr>
              <a:t>СОДЕРЖАНИЕ ПРОГРАММЫ</a:t>
            </a:r>
            <a:r>
              <a:rPr lang="ru-RU" sz="4000" u="sng" smtClean="0">
                <a:solidFill>
                  <a:srgbClr val="CCFF33"/>
                </a:solidFill>
                <a:latin typeface="Times New Roman" pitchFamily="18" charset="0"/>
              </a:rPr>
              <a:t/>
            </a:r>
            <a:br>
              <a:rPr lang="ru-RU" sz="4000" u="sng" smtClean="0">
                <a:solidFill>
                  <a:srgbClr val="CCFF33"/>
                </a:solidFill>
                <a:latin typeface="Times New Roman" pitchFamily="18" charset="0"/>
              </a:rPr>
            </a:br>
            <a:r>
              <a:rPr lang="en-US" sz="2800" u="sng" smtClean="0">
                <a:solidFill>
                  <a:srgbClr val="CCFF33"/>
                </a:solidFill>
                <a:latin typeface="Times New Roman" pitchFamily="18" charset="0"/>
              </a:rPr>
              <a:t>I</a:t>
            </a:r>
            <a:r>
              <a:rPr lang="ru-RU" sz="2800" u="sng" smtClean="0">
                <a:solidFill>
                  <a:srgbClr val="CCFF33"/>
                </a:solidFill>
                <a:latin typeface="Times New Roman" pitchFamily="18" charset="0"/>
              </a:rPr>
              <a:t> этап реализации программы (подготовительный)</a:t>
            </a:r>
            <a:r>
              <a:rPr lang="ru-RU" sz="4000" smtClean="0"/>
              <a:t> 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96975"/>
            <a:ext cx="8229600" cy="5184775"/>
          </a:xfrm>
          <a:solidFill>
            <a:schemeClr val="accent1"/>
          </a:solidFill>
          <a:ln>
            <a:solidFill>
              <a:srgbClr val="FFFF00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b="1" u="sng" smtClean="0">
                <a:solidFill>
                  <a:srgbClr val="99FFCC"/>
                </a:solidFill>
              </a:rPr>
              <a:t>МЕРОПРИЯТИЯ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>
                <a:latin typeface="Times New Roman" pitchFamily="18" charset="0"/>
              </a:rPr>
              <a:t>Анализ состояния учебно-воспитательного процесса.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>
                <a:latin typeface="Times New Roman" pitchFamily="18" charset="0"/>
              </a:rPr>
              <a:t> Пропаганда и обзор материалов по теме методической работы.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>
                <a:latin typeface="Times New Roman" pitchFamily="18" charset="0"/>
              </a:rPr>
              <a:t>Разработка программы Мониторинга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>
                <a:latin typeface="Times New Roman" pitchFamily="18" charset="0"/>
              </a:rPr>
              <a:t>Определение  методических мероприятий, индивидуальных тем самообразования на основе единой методической темы.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CCFF33"/>
                </a:solidFill>
                <a:latin typeface="Times New Roman" pitchFamily="18" charset="0"/>
              </a:rPr>
              <a:t>СОДЕРЖАНИЕ ПРОГРАММЫ</a:t>
            </a:r>
            <a:r>
              <a:rPr lang="ru-RU" sz="4000" u="sng" smtClean="0">
                <a:solidFill>
                  <a:srgbClr val="CCFF33"/>
                </a:solidFill>
                <a:latin typeface="Times New Roman" pitchFamily="18" charset="0"/>
              </a:rPr>
              <a:t/>
            </a:r>
            <a:br>
              <a:rPr lang="ru-RU" sz="4000" u="sng" smtClean="0">
                <a:solidFill>
                  <a:srgbClr val="CCFF33"/>
                </a:solidFill>
                <a:latin typeface="Times New Roman" pitchFamily="18" charset="0"/>
              </a:rPr>
            </a:br>
            <a:r>
              <a:rPr lang="en-US" sz="2800" u="sng" smtClean="0">
                <a:solidFill>
                  <a:srgbClr val="CCFF33"/>
                </a:solidFill>
                <a:latin typeface="Times New Roman" pitchFamily="18" charset="0"/>
              </a:rPr>
              <a:t>II</a:t>
            </a:r>
            <a:r>
              <a:rPr lang="ru-RU" sz="2800" u="sng" smtClean="0">
                <a:solidFill>
                  <a:srgbClr val="CCFF33"/>
                </a:solidFill>
                <a:latin typeface="Times New Roman" pitchFamily="18" charset="0"/>
              </a:rPr>
              <a:t> этап реализации программы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752975"/>
          </a:xfrm>
          <a:solidFill>
            <a:schemeClr val="accent1"/>
          </a:solidFill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1400" smtClean="0"/>
              <a:t>   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1400" smtClean="0"/>
              <a:t> </a:t>
            </a:r>
            <a:r>
              <a:rPr lang="ru-RU" sz="1800" b="1" smtClean="0">
                <a:solidFill>
                  <a:srgbClr val="99FFCC"/>
                </a:solidFill>
                <a:latin typeface="Times New Roman" pitchFamily="18" charset="0"/>
              </a:rPr>
              <a:t>ПЕДАГОГИЧЕСКИЙ КОЛЛЕКТИВ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sz="1800" smtClean="0">
              <a:solidFill>
                <a:srgbClr val="99FFCC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ru-RU" sz="1800" smtClean="0">
                <a:latin typeface="Times New Roman" pitchFamily="18" charset="0"/>
              </a:rPr>
              <a:t>     </a:t>
            </a:r>
            <a:r>
              <a:rPr lang="ru-RU" sz="1800" b="1" smtClean="0">
                <a:latin typeface="Times New Roman" pitchFamily="18" charset="0"/>
              </a:rPr>
              <a:t>Состав педагогического коллектива на начало учебного года</a:t>
            </a:r>
          </a:p>
          <a:p>
            <a:pPr eaLnBrk="1" hangingPunct="1">
              <a:defRPr/>
            </a:pPr>
            <a:r>
              <a:rPr lang="ru-RU" sz="1800" b="1" smtClean="0">
                <a:latin typeface="Times New Roman" pitchFamily="18" charset="0"/>
              </a:rPr>
              <a:t>    Педагогический стаж (на начало учебного года)</a:t>
            </a:r>
          </a:p>
          <a:p>
            <a:pPr eaLnBrk="1" hangingPunct="1">
              <a:defRPr/>
            </a:pPr>
            <a:r>
              <a:rPr lang="ru-RU" sz="1800" b="1" smtClean="0">
                <a:latin typeface="Times New Roman" pitchFamily="18" charset="0"/>
              </a:rPr>
              <a:t>    Возрастные данные педагогов</a:t>
            </a:r>
          </a:p>
          <a:p>
            <a:pPr eaLnBrk="1" hangingPunct="1">
              <a:defRPr/>
            </a:pPr>
            <a:r>
              <a:rPr lang="ru-RU" sz="1800" b="1" smtClean="0">
                <a:latin typeface="Times New Roman" pitchFamily="18" charset="0"/>
              </a:rPr>
              <a:t>   Образовательный уровень педагогического коллектива</a:t>
            </a:r>
          </a:p>
          <a:p>
            <a:pPr eaLnBrk="1" hangingPunct="1">
              <a:defRPr/>
            </a:pPr>
            <a:r>
              <a:rPr lang="ru-RU" sz="1800" b="1" smtClean="0">
                <a:latin typeface="Times New Roman" pitchFamily="18" charset="0"/>
              </a:rPr>
              <a:t>    Уровень квалификации педагогов по категориям</a:t>
            </a:r>
          </a:p>
          <a:p>
            <a:pPr eaLnBrk="1" hangingPunct="1">
              <a:defRPr/>
            </a:pPr>
            <a:r>
              <a:rPr lang="ru-RU" sz="1800" b="1" smtClean="0">
                <a:latin typeface="Times New Roman" pitchFamily="18" charset="0"/>
              </a:rPr>
              <a:t>    Повышение квалификации педагогических кадров</a:t>
            </a:r>
          </a:p>
          <a:p>
            <a:pPr eaLnBrk="1" hangingPunct="1">
              <a:defRPr/>
            </a:pPr>
            <a:r>
              <a:rPr lang="ru-RU" sz="1800" b="1" smtClean="0">
                <a:latin typeface="Times New Roman" pitchFamily="18" charset="0"/>
              </a:rPr>
              <a:t>    Мониторинг профессиональных затруднений педагогов</a:t>
            </a:r>
          </a:p>
          <a:p>
            <a:pPr eaLnBrk="1" hangingPunct="1">
              <a:defRPr/>
            </a:pPr>
            <a:r>
              <a:rPr lang="ru-RU" sz="1800" b="1" smtClean="0">
                <a:latin typeface="Times New Roman" pitchFamily="18" charset="0"/>
              </a:rPr>
              <a:t>    Используемые в образовательном учреждении формы методической      работы (креативность педагогов) </a:t>
            </a:r>
          </a:p>
          <a:p>
            <a:pPr eaLnBrk="1" hangingPunct="1">
              <a:defRPr/>
            </a:pPr>
            <a:r>
              <a:rPr lang="ru-RU" sz="1800" b="1" smtClean="0">
                <a:latin typeface="Times New Roman" pitchFamily="18" charset="0"/>
              </a:rPr>
              <a:t>    Мониторинг современных педагогических технологий. (какие совр.   технологии используются в образоват. процессе)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CCFF33"/>
                </a:solidFill>
                <a:latin typeface="Times New Roman" pitchFamily="18" charset="0"/>
              </a:rPr>
              <a:t>СОДЕРЖАНИЕ ПРОГРАММЫ</a:t>
            </a:r>
            <a:r>
              <a:rPr lang="ru-RU" sz="4000" u="sng" smtClean="0">
                <a:solidFill>
                  <a:srgbClr val="CCFF33"/>
                </a:solidFill>
                <a:latin typeface="Times New Roman" pitchFamily="18" charset="0"/>
              </a:rPr>
              <a:t/>
            </a:r>
            <a:br>
              <a:rPr lang="ru-RU" sz="4000" u="sng" smtClean="0">
                <a:solidFill>
                  <a:srgbClr val="CCFF33"/>
                </a:solidFill>
                <a:latin typeface="Times New Roman" pitchFamily="18" charset="0"/>
              </a:rPr>
            </a:br>
            <a:r>
              <a:rPr lang="en-US" sz="2800" u="sng" smtClean="0">
                <a:solidFill>
                  <a:srgbClr val="CCFF33"/>
                </a:solidFill>
                <a:latin typeface="Times New Roman" pitchFamily="18" charset="0"/>
              </a:rPr>
              <a:t>II</a:t>
            </a:r>
            <a:r>
              <a:rPr lang="ru-RU" sz="2800" u="sng" smtClean="0">
                <a:solidFill>
                  <a:srgbClr val="CCFF33"/>
                </a:solidFill>
                <a:latin typeface="Times New Roman" pitchFamily="18" charset="0"/>
              </a:rPr>
              <a:t> этап реализации программы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b="1" smtClean="0">
                <a:solidFill>
                  <a:srgbClr val="99FFCC"/>
                </a:solidFill>
                <a:latin typeface="Times New Roman" pitchFamily="18" charset="0"/>
              </a:rPr>
              <a:t>ОБУЧАЮЩИЕСЯ ОБРАЗОВАТЕЛЬНОГО УЧРЕЖДЕНИЯ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Дети группы риска (банк данных)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Обучающиеся ДДТ «Ровесник» по школам, возрасту.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Изучение потребностей детей в направлениях деятельности ДДТ.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Составление банка данных одаренных детей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Составление списков учащихся, отсев учащихся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Изучение запроса учащихся на творческие объединения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Наличие правонарушений, детский травматизм.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CCFF33"/>
                </a:solidFill>
                <a:latin typeface="Times New Roman" pitchFamily="18" charset="0"/>
              </a:rPr>
              <a:t>СОДЕРЖАНИЕ ПРОГРАММЫ</a:t>
            </a:r>
            <a:r>
              <a:rPr lang="ru-RU" sz="4000" u="sng" smtClean="0">
                <a:solidFill>
                  <a:srgbClr val="CCFF33"/>
                </a:solidFill>
                <a:latin typeface="Times New Roman" pitchFamily="18" charset="0"/>
              </a:rPr>
              <a:t/>
            </a:r>
            <a:br>
              <a:rPr lang="ru-RU" sz="4000" u="sng" smtClean="0">
                <a:solidFill>
                  <a:srgbClr val="CCFF33"/>
                </a:solidFill>
                <a:latin typeface="Times New Roman" pitchFamily="18" charset="0"/>
              </a:rPr>
            </a:br>
            <a:r>
              <a:rPr lang="en-US" sz="2800" u="sng" smtClean="0">
                <a:solidFill>
                  <a:srgbClr val="CCFF33"/>
                </a:solidFill>
                <a:latin typeface="Times New Roman" pitchFamily="18" charset="0"/>
              </a:rPr>
              <a:t>II</a:t>
            </a:r>
            <a:r>
              <a:rPr lang="ru-RU" sz="2800" u="sng" smtClean="0">
                <a:solidFill>
                  <a:srgbClr val="CCFF33"/>
                </a:solidFill>
                <a:latin typeface="Times New Roman" pitchFamily="18" charset="0"/>
              </a:rPr>
              <a:t> этап реализации программы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b="1" smtClean="0">
                <a:solidFill>
                  <a:srgbClr val="99FFCC"/>
                </a:solidFill>
                <a:latin typeface="Times New Roman" pitchFamily="18" charset="0"/>
              </a:rPr>
              <a:t>ВОСПИТАТЕЛЬНАЯ СИСТЕМА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Уровень воспитанности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Изучение потребностей семьи в образовательных услугах ДДТ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Степень удовлетворенности родителей качеством образовательных, воспитательных и социальных услуг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Социальный статус семей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Анкетирование родителей по проблеме удовлетворенности результатами образовательного процесса в объединении и учреждении в целом.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Самоопределение выпускников.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CCFF33"/>
                </a:solidFill>
                <a:latin typeface="Times New Roman" pitchFamily="18" charset="0"/>
              </a:rPr>
              <a:t>СОДЕРЖАНИЕ ПРОГРАММЫ</a:t>
            </a:r>
            <a:r>
              <a:rPr lang="ru-RU" sz="4000" u="sng" smtClean="0">
                <a:solidFill>
                  <a:srgbClr val="CCFF33"/>
                </a:solidFill>
                <a:latin typeface="Times New Roman" pitchFamily="18" charset="0"/>
              </a:rPr>
              <a:t/>
            </a:r>
            <a:br>
              <a:rPr lang="ru-RU" sz="4000" u="sng" smtClean="0">
                <a:solidFill>
                  <a:srgbClr val="CCFF33"/>
                </a:solidFill>
                <a:latin typeface="Times New Roman" pitchFamily="18" charset="0"/>
              </a:rPr>
            </a:br>
            <a:r>
              <a:rPr lang="en-US" sz="2800" u="sng" smtClean="0">
                <a:solidFill>
                  <a:srgbClr val="CCFF33"/>
                </a:solidFill>
                <a:latin typeface="Times New Roman" pitchFamily="18" charset="0"/>
              </a:rPr>
              <a:t>II</a:t>
            </a:r>
            <a:r>
              <a:rPr lang="ru-RU" sz="2800" u="sng" smtClean="0">
                <a:solidFill>
                  <a:srgbClr val="CCFF33"/>
                </a:solidFill>
                <a:latin typeface="Times New Roman" pitchFamily="18" charset="0"/>
              </a:rPr>
              <a:t> этап реализации программы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2800" b="1" smtClean="0">
                <a:solidFill>
                  <a:srgbClr val="99FFCC"/>
                </a:solidFill>
                <a:latin typeface="Times New Roman" pitchFamily="18" charset="0"/>
              </a:rPr>
              <a:t>ОБРАЗОВАТЕЛЬНЫЙ ПРОЦЕСС</a:t>
            </a:r>
          </a:p>
          <a:p>
            <a:pPr eaLnBrk="1" hangingPunct="1">
              <a:defRPr/>
            </a:pPr>
            <a:r>
              <a:rPr lang="ru-RU" sz="2800" b="1" smtClean="0">
                <a:latin typeface="Times New Roman" pitchFamily="18" charset="0"/>
              </a:rPr>
              <a:t>Составление реестра программного обеспечения учреждения на 2007-2008г.</a:t>
            </a:r>
          </a:p>
          <a:p>
            <a:pPr eaLnBrk="1" hangingPunct="1">
              <a:defRPr/>
            </a:pPr>
            <a:r>
              <a:rPr lang="ru-RU" sz="2800" b="1" smtClean="0">
                <a:latin typeface="Times New Roman" pitchFamily="18" charset="0"/>
              </a:rPr>
              <a:t>Мониторинг результатов обучения ребенка по программе дополнительного образования</a:t>
            </a:r>
          </a:p>
          <a:p>
            <a:pPr eaLnBrk="1" hangingPunct="1">
              <a:defRPr/>
            </a:pPr>
            <a:r>
              <a:rPr lang="ru-RU" sz="2800" b="1" smtClean="0">
                <a:latin typeface="Times New Roman" pitchFamily="18" charset="0"/>
              </a:rPr>
              <a:t>Мониторинг результативности творческих объединений (по итогам полугодия, года)</a:t>
            </a:r>
          </a:p>
          <a:p>
            <a:pPr eaLnBrk="1" hangingPunct="1">
              <a:defRPr/>
            </a:pPr>
            <a:r>
              <a:rPr lang="ru-RU" sz="2800" b="1" smtClean="0">
                <a:latin typeface="Times New Roman" pitchFamily="18" charset="0"/>
              </a:rPr>
              <a:t>Проведение опроса по выявлению социального заказа населения.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CCFF33"/>
                </a:solidFill>
                <a:latin typeface="Times New Roman" pitchFamily="18" charset="0"/>
              </a:rPr>
              <a:t>СОДЕРЖАНИЕ ПРОГРАММЫ</a:t>
            </a:r>
            <a:r>
              <a:rPr lang="ru-RU" sz="4000" u="sng" smtClean="0">
                <a:solidFill>
                  <a:srgbClr val="CCFF33"/>
                </a:solidFill>
                <a:latin typeface="Times New Roman" pitchFamily="18" charset="0"/>
              </a:rPr>
              <a:t/>
            </a:r>
            <a:br>
              <a:rPr lang="ru-RU" sz="4000" u="sng" smtClean="0">
                <a:solidFill>
                  <a:srgbClr val="CCFF33"/>
                </a:solidFill>
                <a:latin typeface="Times New Roman" pitchFamily="18" charset="0"/>
              </a:rPr>
            </a:br>
            <a:r>
              <a:rPr lang="en-US" sz="2800" u="sng" smtClean="0">
                <a:solidFill>
                  <a:srgbClr val="CCFF33"/>
                </a:solidFill>
                <a:latin typeface="Times New Roman" pitchFamily="18" charset="0"/>
              </a:rPr>
              <a:t>II</a:t>
            </a:r>
            <a:r>
              <a:rPr lang="ru-RU" sz="2800" u="sng" smtClean="0">
                <a:solidFill>
                  <a:srgbClr val="CCFF33"/>
                </a:solidFill>
                <a:latin typeface="Times New Roman" pitchFamily="18" charset="0"/>
              </a:rPr>
              <a:t> этап реализации программы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2400" b="1" smtClean="0">
                <a:solidFill>
                  <a:srgbClr val="99FFCC"/>
                </a:solidFill>
                <a:latin typeface="Times New Roman" pitchFamily="18" charset="0"/>
              </a:rPr>
              <a:t>РЕСУРСНОЕ ОБЕСПЕЧЕНИЕ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sz="2400" b="1" smtClean="0">
              <a:solidFill>
                <a:srgbClr val="99FFCC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ru-RU" b="1" smtClean="0">
                <a:latin typeface="Times New Roman" pitchFamily="18" charset="0"/>
              </a:rPr>
              <a:t>Мониторинг материально-технического оснащения учреждения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CCFF33"/>
                </a:solidFill>
                <a:latin typeface="Times New Roman" pitchFamily="18" charset="0"/>
              </a:rPr>
              <a:t>СОДЕРЖАНИЕ ПРОГРАММЫ</a:t>
            </a:r>
            <a:r>
              <a:rPr lang="ru-RU" sz="3600" u="sng" smtClean="0">
                <a:solidFill>
                  <a:srgbClr val="CCFF33"/>
                </a:solidFill>
                <a:latin typeface="Times New Roman" pitchFamily="18" charset="0"/>
              </a:rPr>
              <a:t/>
            </a:r>
            <a:br>
              <a:rPr lang="ru-RU" sz="3600" u="sng" smtClean="0">
                <a:solidFill>
                  <a:srgbClr val="CCFF33"/>
                </a:solidFill>
                <a:latin typeface="Times New Roman" pitchFamily="18" charset="0"/>
              </a:rPr>
            </a:br>
            <a:r>
              <a:rPr lang="en-US" sz="2800" smtClean="0">
                <a:solidFill>
                  <a:srgbClr val="CCFF33"/>
                </a:solidFill>
                <a:latin typeface="Times New Roman" pitchFamily="18" charset="0"/>
              </a:rPr>
              <a:t>III</a:t>
            </a:r>
            <a:r>
              <a:rPr lang="ru-RU" sz="2800" smtClean="0">
                <a:solidFill>
                  <a:srgbClr val="CCFF33"/>
                </a:solidFill>
                <a:latin typeface="Times New Roman" pitchFamily="18" charset="0"/>
              </a:rPr>
              <a:t> этап реализации программы (аналитический)</a:t>
            </a:r>
            <a:r>
              <a:rPr lang="ru-RU" sz="2800" smtClean="0">
                <a:latin typeface="Times New Roman" pitchFamily="18" charset="0"/>
              </a:rPr>
              <a:t/>
            </a:r>
            <a:br>
              <a:rPr lang="ru-RU" sz="2800" smtClean="0">
                <a:latin typeface="Times New Roman" pitchFamily="18" charset="0"/>
              </a:rPr>
            </a:br>
            <a:endParaRPr lang="ru-RU" sz="2800" smtClean="0">
              <a:latin typeface="Times New Roman" pitchFamily="18" charset="0"/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b="1" u="sng" smtClean="0">
                <a:solidFill>
                  <a:srgbClr val="99FFCC"/>
                </a:solidFill>
                <a:latin typeface="Times New Roman" pitchFamily="18" charset="0"/>
              </a:rPr>
              <a:t>МЕРОПРИЯТИЯ</a:t>
            </a:r>
            <a:endParaRPr lang="ru-RU" sz="24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Сбор и накопление материалов из опыта работы по методической теме.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Соотнесение результатов  работы с поставленными целями и задачами.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Анализ деятельности.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На основе анализа деятельности корректировка своей работы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Создание банка диагностических методик и измерителей.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Создание банка статистических и отчетных материалов по итогам диагностических исследований.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mtClean="0"/>
              <a:t> 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smtClean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smtClean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4800" b="1" smtClean="0">
                <a:latin typeface="Times New Roman" pitchFamily="18" charset="0"/>
              </a:rPr>
              <a:t>КОНЦЕПТУАЛЬНЫЕ ПОЛОЖЕНИЯ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CCFF33"/>
                </a:solidFill>
                <a:latin typeface="Times New Roman" pitchFamily="18" charset="0"/>
              </a:rPr>
              <a:t>ОЖИДАЕМЫЕ РЕЗУЛЬТАТЫ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800" b="1" smtClean="0">
                <a:solidFill>
                  <a:srgbClr val="CCFF33"/>
                </a:solidFill>
                <a:latin typeface="Times New Roman" pitchFamily="18" charset="0"/>
              </a:rPr>
              <a:t>Обеспечить: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эффективное информационное отражение состояния образовательного процесса, аналитическое обобщение результатов деятельности, на основе которого спланировать прогноз  развития учреждения;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непрерывное наблюдение за состоянием объекта и получение оперативной информации;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своевременное выявление изменений, происходящих в системе, и факторов их вызывающих, предупреждение негативных тенденций, осуществление краткосрочного прогнозирования.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FFFF00"/>
            </a:solidFill>
          </a:ln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Педагогический коллектив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190625" y="2128838"/>
          <a:ext cx="7026275" cy="431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Диаграмма" r:id="rId3" imgW="6324600" imgH="3905402" progId="MSGraph.Chart.8">
                  <p:embed/>
                </p:oleObj>
              </mc:Choice>
              <mc:Fallback>
                <p:oleObj name="Диаграмма" r:id="rId3" imgW="6324600" imgH="3905402" progId="MSGraph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25" y="2128838"/>
                        <a:ext cx="7026275" cy="431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Педагогический коллектив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b="1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403350" y="2276475"/>
          <a:ext cx="6840538" cy="367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Диаграмма" r:id="rId3" imgW="6019692" imgH="4153026" progId="MSGraph.Chart.8">
                  <p:embed/>
                </p:oleObj>
              </mc:Choice>
              <mc:Fallback>
                <p:oleObj name="Диаграмма" r:id="rId3" imgW="6019692" imgH="4153026" progId="MSGraph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276475"/>
                        <a:ext cx="6840538" cy="3673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Педагогический коллектив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b="1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971550" y="2116138"/>
          <a:ext cx="7200900" cy="376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Диаграмма" r:id="rId3" imgW="5372226" imgH="3724154" progId="MSGraph.Chart.8">
                  <p:embed/>
                </p:oleObj>
              </mc:Choice>
              <mc:Fallback>
                <p:oleObj name="Диаграмма" r:id="rId3" imgW="5372226" imgH="3724154" progId="MSGraph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116138"/>
                        <a:ext cx="7200900" cy="3760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Педагогический коллектив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b="1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116013" y="2060575"/>
          <a:ext cx="6911975" cy="403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Диаграмма" r:id="rId3" imgW="5838964" imgH="4324287" progId="MSGraph.Chart.8">
                  <p:embed/>
                </p:oleObj>
              </mc:Choice>
              <mc:Fallback>
                <p:oleObj name="Диаграмма" r:id="rId3" imgW="5838964" imgH="4324287" progId="MSGraph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060575"/>
                        <a:ext cx="6911975" cy="403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0534" name="Rectangle 6"/>
          <p:cNvSpPr>
            <a:spLocks noChangeArrowheads="1"/>
          </p:cNvSpPr>
          <p:nvPr/>
        </p:nvSpPr>
        <p:spPr bwMode="auto">
          <a:xfrm>
            <a:off x="468313" y="1773238"/>
            <a:ext cx="8218487" cy="47513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ru-RU" sz="3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Программный материал</a:t>
            </a: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32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5122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1266825" y="2547938"/>
          <a:ext cx="6608763" cy="318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Диаграмма" r:id="rId3" imgW="7429374" imgH="3581292" progId="MSGraph.Chart.8">
                  <p:embed/>
                </p:oleObj>
              </mc:Choice>
              <mc:Fallback>
                <p:oleObj name="Диаграмма" r:id="rId3" imgW="7429374" imgH="3581292" progId="MSGraph.Char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6825" y="2547938"/>
                        <a:ext cx="6608763" cy="318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b="1" smtClean="0">
                <a:solidFill>
                  <a:srgbClr val="FFFF00"/>
                </a:solidFill>
                <a:latin typeface="Times New Roman" pitchFamily="18" charset="0"/>
              </a:rPr>
              <a:t>Программный материал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b="1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900113" y="2060575"/>
          <a:ext cx="7272337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Диаграмма" r:id="rId3" imgW="7353354" imgH="3638667" progId="MSGraph.Chart.8">
                  <p:embed/>
                </p:oleObj>
              </mc:Choice>
              <mc:Fallback>
                <p:oleObj name="Диаграмма" r:id="rId3" imgW="7353354" imgH="3638667" progId="MSGraph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060575"/>
                        <a:ext cx="7272337" cy="360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229600" cy="4525963"/>
          </a:xfr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b="1" smtClean="0">
                <a:solidFill>
                  <a:srgbClr val="FFFF00"/>
                </a:solidFill>
                <a:latin typeface="Times New Roman" pitchFamily="18" charset="0"/>
              </a:rPr>
              <a:t>Программный материал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b="1" smtClean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ru-RU" smtClean="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258888" y="2197100"/>
          <a:ext cx="6770687" cy="375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Диаграмма" r:id="rId3" imgW="5610328" imgH="3771774" progId="MSGraph.Chart.8">
                  <p:embed/>
                </p:oleObj>
              </mc:Choice>
              <mc:Fallback>
                <p:oleObj name="Диаграмма" r:id="rId3" imgW="5610328" imgH="3771774" progId="MSGraph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2197100"/>
                        <a:ext cx="6770687" cy="3752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b="1" smtClean="0">
                <a:solidFill>
                  <a:schemeClr val="bg1"/>
                </a:solidFill>
              </a:rPr>
              <a:t> </a:t>
            </a:r>
          </a:p>
          <a:p>
            <a:pPr eaLnBrk="1" hangingPunct="1">
              <a:defRPr/>
            </a:pPr>
            <a:endParaRPr lang="ru-RU" smtClean="0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611188" y="1916113"/>
          <a:ext cx="8062912" cy="427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Диаграмма" r:id="rId3" imgW="7305751" imgH="3867302" progId="MSGraph.Chart.8">
                  <p:embed/>
                </p:oleObj>
              </mc:Choice>
              <mc:Fallback>
                <p:oleObj name="Диаграмма" r:id="rId3" imgW="7305751" imgH="3867302" progId="MSGraph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916113"/>
                        <a:ext cx="8062912" cy="427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630" name="Rectangle 6"/>
          <p:cNvSpPr>
            <a:spLocks noRot="1" noChangeArrowheads="1"/>
          </p:cNvSpPr>
          <p:nvPr/>
        </p:nvSpPr>
        <p:spPr bwMode="auto">
          <a:xfrm>
            <a:off x="611188" y="333375"/>
            <a:ext cx="8229600" cy="1143000"/>
          </a:xfrm>
          <a:prstGeom prst="rect">
            <a:avLst/>
          </a:prstGeom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1763713" y="1989138"/>
            <a:ext cx="59039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Мониторинг количественного состава обучающихся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Rectangle 4"/>
          <p:cNvSpPr>
            <a:spLocks noGrp="1" noRot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4997450"/>
          </a:xfr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b="1" smtClean="0">
                <a:solidFill>
                  <a:srgbClr val="FFFF00"/>
                </a:solidFill>
                <a:latin typeface="Times New Roman" pitchFamily="18" charset="0"/>
              </a:rPr>
              <a:t>Отсев обучающихся по годам</a:t>
            </a: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9218" name="Object 6"/>
          <p:cNvGraphicFramePr>
            <a:graphicFrameLocks noChangeAspect="1"/>
          </p:cNvGraphicFramePr>
          <p:nvPr/>
        </p:nvGraphicFramePr>
        <p:xfrm>
          <a:off x="900113" y="2279650"/>
          <a:ext cx="7272337" cy="370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Диаграмма" r:id="rId3" imgW="6324600" imgH="3714902" progId="MSGraph.Chart.8">
                  <p:embed/>
                </p:oleObj>
              </mc:Choice>
              <mc:Fallback>
                <p:oleObj name="Диаграмма" r:id="rId3" imgW="6324600" imgH="3714902" progId="MSGraph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279650"/>
                        <a:ext cx="7272337" cy="3706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FF00"/>
                </a:solidFill>
                <a:latin typeface="Times New Roman" pitchFamily="18" charset="0"/>
              </a:rPr>
              <a:t>Мониторинг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b="1" dirty="0" smtClean="0"/>
              <a:t>   </a:t>
            </a:r>
            <a:r>
              <a:rPr lang="ru-RU" sz="3600" dirty="0" smtClean="0">
                <a:latin typeface="Times New Roman" pitchFamily="18" charset="0"/>
              </a:rPr>
              <a:t>Система организации сбора, хранения, обработки и распространения информации о деятельности педагогической системы, обеспечивающая непрерывное слежение за ее состоянием и прогнозированием ее развития.</a:t>
            </a:r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Rectangle 4"/>
          <p:cNvSpPr>
            <a:spLocks noGrp="1" noRot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2800" b="1" smtClean="0">
                <a:solidFill>
                  <a:srgbClr val="FFFF00"/>
                </a:solidFill>
                <a:latin typeface="Times New Roman" pitchFamily="18" charset="0"/>
              </a:rPr>
              <a:t>Количественный состав обучающихся по образовательным учреждениям</a:t>
            </a:r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0242" name="Object 6"/>
          <p:cNvGraphicFramePr>
            <a:graphicFrameLocks noChangeAspect="1"/>
          </p:cNvGraphicFramePr>
          <p:nvPr/>
        </p:nvGraphicFramePr>
        <p:xfrm>
          <a:off x="827088" y="2492375"/>
          <a:ext cx="7524750" cy="315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Диаграмма" r:id="rId3" imgW="8563051" imgH="2933700" progId="MSGraph.Chart.8">
                  <p:embed/>
                </p:oleObj>
              </mc:Choice>
              <mc:Fallback>
                <p:oleObj name="Диаграмма" r:id="rId3" imgW="8563051" imgH="2933700" progId="MSGraph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492375"/>
                        <a:ext cx="7524750" cy="315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4" name="Rectangle 4"/>
          <p:cNvSpPr>
            <a:spLocks noGrp="1" noRot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2800" b="1" smtClean="0">
                <a:solidFill>
                  <a:srgbClr val="FFFF00"/>
                </a:solidFill>
                <a:latin typeface="Times New Roman" pitchFamily="18" charset="0"/>
              </a:rPr>
              <a:t>Количественный состав обучающихся по возрастам</a:t>
            </a:r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1266" name="Object 6"/>
          <p:cNvGraphicFramePr>
            <a:graphicFrameLocks noChangeAspect="1"/>
          </p:cNvGraphicFramePr>
          <p:nvPr/>
        </p:nvGraphicFramePr>
        <p:xfrm>
          <a:off x="1116013" y="2565400"/>
          <a:ext cx="6985000" cy="312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Диаграмма" r:id="rId3" imgW="7000951" imgH="3124200" progId="MSGraph.Chart.8">
                  <p:embed/>
                </p:oleObj>
              </mc:Choice>
              <mc:Fallback>
                <p:oleObj name="Диаграмма" r:id="rId3" imgW="7000951" imgH="3124200" progId="MSGraph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565400"/>
                        <a:ext cx="6985000" cy="312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/>
          <p:cNvSpPr>
            <a:spLocks noGrp="1" noRot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2800" b="1" smtClean="0">
                <a:solidFill>
                  <a:srgbClr val="FFFF00"/>
                </a:solidFill>
                <a:latin typeface="Times New Roman" pitchFamily="18" charset="0"/>
              </a:rPr>
              <a:t>Программы по уровню освоения</a:t>
            </a:r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2290" name="Object 6"/>
          <p:cNvGraphicFramePr>
            <a:graphicFrameLocks noChangeAspect="1"/>
          </p:cNvGraphicFramePr>
          <p:nvPr/>
        </p:nvGraphicFramePr>
        <p:xfrm>
          <a:off x="1028700" y="2273300"/>
          <a:ext cx="7315200" cy="324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Диаграмма" r:id="rId3" imgW="5543487" imgH="2209764" progId="MSGraph.Chart.8">
                  <p:embed/>
                </p:oleObj>
              </mc:Choice>
              <mc:Fallback>
                <p:oleObj name="Диаграмма" r:id="rId3" imgW="5543487" imgH="2209764" progId="MSGraph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2273300"/>
                        <a:ext cx="7315200" cy="3243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3846" name="Rectangle 6"/>
          <p:cNvSpPr>
            <a:spLocks noGrp="1" noRot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16384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28775"/>
            <a:ext cx="8291513" cy="4497388"/>
          </a:xfr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2800" b="1" smtClean="0">
                <a:solidFill>
                  <a:srgbClr val="FFFF00"/>
                </a:solidFill>
                <a:latin typeface="Times New Roman" pitchFamily="18" charset="0"/>
              </a:rPr>
              <a:t>Программы по виду</a:t>
            </a:r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833438" y="2400300"/>
          <a:ext cx="7221537" cy="375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Диаграмма" r:id="rId3" imgW="4171959" imgH="2171610" progId="MSGraph.Chart.8">
                  <p:embed/>
                </p:oleObj>
              </mc:Choice>
              <mc:Fallback>
                <p:oleObj name="Диаграмма" r:id="rId3" imgW="4171959" imgH="2171610" progId="MSGraph.Char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8" y="2400300"/>
                        <a:ext cx="7221537" cy="375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4870" name="Rectangle 6"/>
          <p:cNvSpPr>
            <a:spLocks noGrp="1" noRot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164876" name="Rectangle 12"/>
          <p:cNvSpPr>
            <a:spLocks noChangeArrowheads="1"/>
          </p:cNvSpPr>
          <p:nvPr/>
        </p:nvSpPr>
        <p:spPr bwMode="auto">
          <a:xfrm>
            <a:off x="539750" y="1773238"/>
            <a:ext cx="8147050" cy="4352925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ru-RU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Как вы оцениваете деятельность объединений ДДТ «Ровесник»</a:t>
            </a:r>
          </a:p>
        </p:txBody>
      </p:sp>
      <p:graphicFrame>
        <p:nvGraphicFramePr>
          <p:cNvPr id="14338" name="Object 14"/>
          <p:cNvGraphicFramePr>
            <a:graphicFrameLocks noChangeAspect="1"/>
          </p:cNvGraphicFramePr>
          <p:nvPr>
            <p:ph idx="1"/>
          </p:nvPr>
        </p:nvGraphicFramePr>
        <p:xfrm>
          <a:off x="827088" y="2732088"/>
          <a:ext cx="7705725" cy="272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Диаграмма" r:id="rId3" imgW="5724449" imgH="1952549" progId="MSGraph.Chart.8">
                  <p:embed/>
                </p:oleObj>
              </mc:Choice>
              <mc:Fallback>
                <p:oleObj name="Диаграмма" r:id="rId3" imgW="5724449" imgH="1952549" progId="MSGraph.Chart.8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732088"/>
                        <a:ext cx="7705725" cy="272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5894" name="Rectangle 6"/>
          <p:cNvSpPr>
            <a:spLocks noGrp="1" noRot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165898" name="Rectangle 10"/>
          <p:cNvSpPr>
            <a:spLocks noGrp="1" noChangeArrowheads="1"/>
          </p:cNvSpPr>
          <p:nvPr>
            <p:ph sz="half" idx="1"/>
          </p:nvPr>
        </p:nvSpPr>
        <p:spPr>
          <a:xfrm>
            <a:off x="539750" y="1628775"/>
            <a:ext cx="8135938" cy="4886325"/>
          </a:xfr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b="1" smtClean="0">
                <a:solidFill>
                  <a:srgbClr val="FFFF00"/>
                </a:solidFill>
                <a:latin typeface="Times New Roman" pitchFamily="18" charset="0"/>
              </a:rPr>
              <a:t>Как влияют на образовательный процесс в школе занятия в творческих объединениях ДДТ «Ровесник»</a:t>
            </a:r>
          </a:p>
        </p:txBody>
      </p:sp>
      <p:graphicFrame>
        <p:nvGraphicFramePr>
          <p:cNvPr id="15362" name="Object 11"/>
          <p:cNvGraphicFramePr>
            <a:graphicFrameLocks noChangeAspect="1"/>
          </p:cNvGraphicFramePr>
          <p:nvPr>
            <p:ph sz="half" idx="2"/>
          </p:nvPr>
        </p:nvGraphicFramePr>
        <p:xfrm>
          <a:off x="682625" y="2925763"/>
          <a:ext cx="7839075" cy="266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Диаграмма" r:id="rId3" imgW="5372100" imgH="1828800" progId="MSGraph.Chart.8">
                  <p:embed/>
                </p:oleObj>
              </mc:Choice>
              <mc:Fallback>
                <p:oleObj name="Диаграмма" r:id="rId3" imgW="5372100" imgH="1828800" progId="MSGraph.Char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2925763"/>
                        <a:ext cx="7839075" cy="2668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642350" cy="4997450"/>
          </a:xfr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2400" b="1" smtClean="0">
                <a:solidFill>
                  <a:srgbClr val="FFFF00"/>
                </a:solidFill>
                <a:latin typeface="Times New Roman" pitchFamily="18" charset="0"/>
              </a:rPr>
              <a:t>Мониторинг личностного роста обучающихся 2007-2008г.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6386" name="Object 6"/>
          <p:cNvGraphicFramePr>
            <a:graphicFrameLocks noChangeAspect="1"/>
          </p:cNvGraphicFramePr>
          <p:nvPr/>
        </p:nvGraphicFramePr>
        <p:xfrm>
          <a:off x="584200" y="2171700"/>
          <a:ext cx="8077200" cy="413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Диаграмма" r:id="rId3" imgW="9039292" imgH="4181426" progId="MSGraph.Chart.8">
                  <p:embed/>
                </p:oleObj>
              </mc:Choice>
              <mc:Fallback>
                <p:oleObj name="Диаграмма" r:id="rId3" imgW="9039292" imgH="4181426" progId="MSGraph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2171700"/>
                        <a:ext cx="8077200" cy="413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2000" b="1" smtClean="0">
                <a:solidFill>
                  <a:srgbClr val="FFFF00"/>
                </a:solidFill>
                <a:latin typeface="Times New Roman" pitchFamily="18" charset="0"/>
              </a:rPr>
              <a:t>Мониторинг учета результатов обучения по дополнительной образовательной программе  (1-3- удов; 4-7-хорошо; 8-10-отлично</a:t>
            </a:r>
            <a:r>
              <a:rPr lang="ru-RU" sz="2000" b="1" smtClean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173061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539750" y="274638"/>
            <a:ext cx="8147050" cy="850900"/>
          </a:xfrm>
          <a:gradFill rotWithShape="1">
            <a:gsLst>
              <a:gs pos="0">
                <a:srgbClr val="6EF899"/>
              </a:gs>
              <a:gs pos="50000">
                <a:srgbClr val="6EF899">
                  <a:gamma/>
                  <a:shade val="46275"/>
                  <a:invGamma/>
                </a:srgbClr>
              </a:gs>
              <a:gs pos="100000">
                <a:srgbClr val="6EF8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latin typeface="Times New Roman" pitchFamily="18" charset="0"/>
              </a:rPr>
              <a:t>ПРОМЕЖУТОЧНЫЕ РЕЗУЛЬТАТЫ</a:t>
            </a:r>
          </a:p>
        </p:txBody>
      </p:sp>
      <p:sp>
        <p:nvSpPr>
          <p:cNvPr id="1741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10" name="Object 6"/>
          <p:cNvGraphicFramePr>
            <a:graphicFrameLocks noChangeAspect="1"/>
          </p:cNvGraphicFramePr>
          <p:nvPr/>
        </p:nvGraphicFramePr>
        <p:xfrm>
          <a:off x="711200" y="2108200"/>
          <a:ext cx="7734300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Диаграмма" r:id="rId3" imgW="10001169" imgH="4924421" progId="MSGraph.Chart.8">
                  <p:embed/>
                </p:oleObj>
              </mc:Choice>
              <mc:Fallback>
                <p:oleObj name="Диаграмма" r:id="rId3" imgW="10001169" imgH="4924421" progId="MSGraph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2108200"/>
                        <a:ext cx="7734300" cy="379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048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</a:rPr>
              <a:t>Качество образования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latin typeface="Times New Roman" pitchFamily="18" charset="0"/>
              </a:rPr>
              <a:t>Социальная категория, определяющая состояние и результативность  процесса образования в обществе его соответствие потребностям и ожиданиям различных социальных групп общества в развитии и формировании гражданских, бытовых и профессиональных компетенций личности.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latin typeface="Times New Roman" pitchFamily="18" charset="0"/>
              </a:rPr>
              <a:t>Качество образования определяется совокупностью показателей, характеризующих различные аспекты учебной деятельности образовательного учреждения: содержания образования, форм и методов обучения, материально-технической базы, кадрового состава и т.п., которые обеспечивают развитие компетенций обучающихся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97535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FFFF00"/>
                </a:solidFill>
                <a:latin typeface="Times New Roman" pitchFamily="18" charset="0"/>
              </a:rPr>
              <a:t>Под образовательным результатом</a:t>
            </a:r>
            <a:r>
              <a:rPr lang="ru-RU" smtClean="0">
                <a:latin typeface="Times New Roman" pitchFamily="18" charset="0"/>
              </a:rPr>
              <a:t>  понимаются изменения, которые происходят с обучающимися, благодаря специально организованному образовательному процессу. </a:t>
            </a:r>
            <a:endParaRPr lang="ru-RU" i="1" u="sng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ru-RU" b="1" smtClean="0">
                <a:solidFill>
                  <a:srgbClr val="FFFF00"/>
                </a:solidFill>
                <a:latin typeface="Times New Roman" pitchFamily="18" charset="0"/>
              </a:rPr>
              <a:t>«Качество образования»</a:t>
            </a:r>
            <a:r>
              <a:rPr lang="ru-RU" smtClean="0">
                <a:latin typeface="Times New Roman" pitchFamily="18" charset="0"/>
              </a:rPr>
              <a:t> предполагает учет мировых тенденций развития образования и использования современных образовательных технологий в учебном процессе.</a:t>
            </a:r>
            <a:endParaRPr lang="ru-RU" i="1" u="sng" smtClean="0">
              <a:latin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</a:rPr>
              <a:t>Основные критерии качественного образования на уровне учреждения дополнительного образования являются:</a:t>
            </a:r>
            <a:br>
              <a:rPr lang="ru-RU" sz="2800" dirty="0" smtClean="0">
                <a:solidFill>
                  <a:srgbClr val="FFFF00"/>
                </a:solidFill>
                <a:latin typeface="Times New Roman" pitchFamily="18" charset="0"/>
              </a:rPr>
            </a:br>
            <a:endParaRPr lang="ru-RU" sz="2800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smtClean="0">
                <a:latin typeface="Times New Roman" pitchFamily="18" charset="0"/>
              </a:rPr>
              <a:t>наличие  набора образовательных программ, содержание которых обеспечивает подготовку учащихся в соответствии с их образовательными и жизненными потребностями;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>
                <a:latin typeface="Times New Roman" pitchFamily="18" charset="0"/>
              </a:rPr>
              <a:t>степень приближения практико-ориентированной части содержания образовательных программ к  требованиями потенциальных заказчиков, на которых ориентируется образовательное учреждение;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>
                <a:latin typeface="Times New Roman" pitchFamily="18" charset="0"/>
              </a:rPr>
              <a:t> уровень освоения учащимися выбранных ими специализированных образовательных программ;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>
                <a:latin typeface="Times New Roman" pitchFamily="18" charset="0"/>
              </a:rPr>
              <a:t>уровень удовлетворенности учащимися результатами обучения.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sz="2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</a:rPr>
              <a:t>мониторинг качества обучения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/>
              <a:t>   </a:t>
            </a:r>
            <a:r>
              <a:rPr lang="ru-RU" sz="4000" b="1" dirty="0" smtClean="0">
                <a:latin typeface="Times New Roman" pitchFamily="18" charset="0"/>
              </a:rPr>
              <a:t>Совокупность непрерывных контролирующих действий, позволяющих наблюдать и корректировать по мере необходимости продвижение ученика от незнания к знанию.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836613"/>
            <a:ext cx="8229600" cy="5360987"/>
          </a:xfrm>
          <a:solidFill>
            <a:schemeClr val="accent1"/>
          </a:solidFill>
          <a:ln>
            <a:solidFill>
              <a:srgbClr val="FFFF00"/>
            </a:solidFill>
          </a:ln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sz="4400" b="1" smtClean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4400" b="1" smtClean="0">
                <a:solidFill>
                  <a:srgbClr val="CCFF33"/>
                </a:solidFill>
                <a:latin typeface="Times New Roman" pitchFamily="18" charset="0"/>
              </a:rPr>
              <a:t>П Р О Г Р А М М А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4400" b="1" smtClean="0">
                <a:solidFill>
                  <a:srgbClr val="CCFF33"/>
                </a:solidFill>
                <a:latin typeface="Times New Roman" pitchFamily="18" charset="0"/>
              </a:rPr>
              <a:t>МОНИТОРИНГА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4400" b="1" smtClean="0">
                <a:solidFill>
                  <a:srgbClr val="CCFF33"/>
                </a:solidFill>
                <a:latin typeface="Times New Roman" pitchFamily="18" charset="0"/>
              </a:rPr>
              <a:t>МОУ ДОД ДДТ «РОВЕСНИК»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4400" b="1" smtClean="0">
                <a:solidFill>
                  <a:srgbClr val="CCFF33"/>
                </a:solidFill>
                <a:latin typeface="Times New Roman" pitchFamily="18" charset="0"/>
              </a:rPr>
              <a:t> 2008-2009г.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  <a:solidFill>
            <a:schemeClr val="accent1"/>
          </a:solidFill>
          <a:ln>
            <a:solidFill>
              <a:srgbClr val="FFFF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smtClean="0">
                <a:solidFill>
                  <a:srgbClr val="CCFF33"/>
                </a:solidFill>
                <a:latin typeface="Times New Roman" pitchFamily="18" charset="0"/>
              </a:rPr>
              <a:t>Цель программы</a:t>
            </a:r>
            <a:r>
              <a:rPr lang="ru-RU" sz="2800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800" smtClean="0">
                <a:latin typeface="Times New Roman" pitchFamily="18" charset="0"/>
              </a:rPr>
              <a:t>   Обеспечение эффективного информационного отражения состояния образовательного процесса, аналитическое обобщение результатов деятельности, разработка прогноза развития учреждения.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smtClean="0">
                <a:solidFill>
                  <a:srgbClr val="CCFF33"/>
                </a:solidFill>
                <a:latin typeface="Times New Roman" pitchFamily="18" charset="0"/>
              </a:rPr>
              <a:t>Задачи: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800" smtClean="0">
                <a:latin typeface="Times New Roman" pitchFamily="18" charset="0"/>
              </a:rPr>
              <a:t>   непрерывное наблюдение за состоянием объекта и получение оперативной информации, своевременное выявление изменений, происходящих в системе, и факторов их вызывающих, предупреждение негативных тенденций, осуществление краткосрочного прогнозирования, оценка эффективности и полноты реализации методического обеспечения.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527</TotalTime>
  <Words>971</Words>
  <Application>Microsoft Office PowerPoint</Application>
  <PresentationFormat>Экран (4:3)</PresentationFormat>
  <Paragraphs>149</Paragraphs>
  <Slides>37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4" baseType="lpstr">
      <vt:lpstr>Garamond</vt:lpstr>
      <vt:lpstr>Arial</vt:lpstr>
      <vt:lpstr>Wingdings</vt:lpstr>
      <vt:lpstr>Calibri</vt:lpstr>
      <vt:lpstr>Times New Roman</vt:lpstr>
      <vt:lpstr>Течение</vt:lpstr>
      <vt:lpstr>Диаграмма Microsoft Graph</vt:lpstr>
      <vt:lpstr>  «Мониторинг качества дополнительного образования детей»</vt:lpstr>
      <vt:lpstr>Презентация PowerPoint</vt:lpstr>
      <vt:lpstr>Мониторинг</vt:lpstr>
      <vt:lpstr>Качество образования</vt:lpstr>
      <vt:lpstr>Презентация PowerPoint</vt:lpstr>
      <vt:lpstr>Основные критерии качественного образования на уровне учреждения дополнительного образования являются: </vt:lpstr>
      <vt:lpstr>мониторинг качества обучения</vt:lpstr>
      <vt:lpstr>Презентация PowerPoint</vt:lpstr>
      <vt:lpstr>Презентация PowerPoint</vt:lpstr>
      <vt:lpstr>Организация мониторинга: </vt:lpstr>
      <vt:lpstr>Статистическая обработка данных дает возможность:  </vt:lpstr>
      <vt:lpstr> Объекты программы</vt:lpstr>
      <vt:lpstr>СОДЕРЖАНИЕ ПРОГРАММЫ I этап реализации программы (подготовительный) </vt:lpstr>
      <vt:lpstr>СОДЕРЖАНИЕ ПРОГРАММЫ II этап реализации программы</vt:lpstr>
      <vt:lpstr>СОДЕРЖАНИЕ ПРОГРАММЫ II этап реализации программы</vt:lpstr>
      <vt:lpstr>СОДЕРЖАНИЕ ПРОГРАММЫ II этап реализации программы</vt:lpstr>
      <vt:lpstr>СОДЕРЖАНИЕ ПРОГРАММЫ II этап реализации программы</vt:lpstr>
      <vt:lpstr>СОДЕРЖАНИЕ ПРОГРАММЫ II этап реализации программы</vt:lpstr>
      <vt:lpstr>СОДЕРЖАНИЕ ПРОГРАММЫ III этап реализации программы (аналитический) </vt:lpstr>
      <vt:lpstr>ОЖИДАЕМЫЕ РЕЗУЛЬТАТЫ</vt:lpstr>
      <vt:lpstr>ПРОМЕЖУТОЧНЫЕ РЕЗУЛЬТАТЫ</vt:lpstr>
      <vt:lpstr>ПРОМЕЖУТОЧНЫЕ РЕЗУЛЬТАТЫ</vt:lpstr>
      <vt:lpstr>ПРОМЕЖУТОЧНЫЕ РЕЗУЛЬТАТЫ</vt:lpstr>
      <vt:lpstr>ПРОМЕЖУТОЧНЫЕ РЕЗУЛЬТАТЫ</vt:lpstr>
      <vt:lpstr>ПРОМЕЖУТОЧНЫЕ РЕЗУЛЬТАТЫ</vt:lpstr>
      <vt:lpstr>ПРОМЕЖУТОЧНЫЕ РЕЗУЛЬТАТЫ</vt:lpstr>
      <vt:lpstr>ПРОМЕЖУТОЧНЫЕ РЕЗУЛЬТАТЫ</vt:lpstr>
      <vt:lpstr>Презентация PowerPoint</vt:lpstr>
      <vt:lpstr>ПРОМЕЖУТОЧНЫЕ РЕЗУЛЬТАТЫ</vt:lpstr>
      <vt:lpstr>ПРОМЕЖУТОЧНЫЕ РЕЗУЛЬТАТЫ</vt:lpstr>
      <vt:lpstr>ПРОМЕЖУТОЧНЫЕ РЕЗУЛЬТАТЫ</vt:lpstr>
      <vt:lpstr>ПРОМЕЖУТОЧНЫЕ РЕЗУЛЬТАТЫ</vt:lpstr>
      <vt:lpstr>ПРОМЕЖУТОЧНЫЕ РЕЗУЛЬТАТЫ</vt:lpstr>
      <vt:lpstr>ПРОМЕЖУТОЧНЫЕ РЕЗУЛЬТАТЫ</vt:lpstr>
      <vt:lpstr>ПРОМЕЖУТОЧНЫЕ РЕЗУЛЬТАТЫ</vt:lpstr>
      <vt:lpstr>ПРОМЕЖУТОЧНЫЕ РЕЗУЛЬТАТЫ</vt:lpstr>
      <vt:lpstr>ПРОМЕЖУТОЧНЫЕ РЕЗУЛЬТАТЫ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Разработка к методическому семинару  «Мониторинг качества дополнительного образования детей»</dc:title>
  <dc:creator>Танечка</dc:creator>
  <cp:lastModifiedBy>admin</cp:lastModifiedBy>
  <cp:revision>40</cp:revision>
  <dcterms:created xsi:type="dcterms:W3CDTF">2008-01-08T07:07:10Z</dcterms:created>
  <dcterms:modified xsi:type="dcterms:W3CDTF">2015-04-08T16:14:11Z</dcterms:modified>
</cp:coreProperties>
</file>