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5"/>
  </p:notesMasterIdLst>
  <p:sldIdLst>
    <p:sldId id="256" r:id="rId2"/>
    <p:sldId id="258" r:id="rId3"/>
    <p:sldId id="259" r:id="rId4"/>
    <p:sldId id="277" r:id="rId5"/>
    <p:sldId id="268" r:id="rId6"/>
    <p:sldId id="279" r:id="rId7"/>
    <p:sldId id="278" r:id="rId8"/>
    <p:sldId id="280" r:id="rId9"/>
    <p:sldId id="282" r:id="rId10"/>
    <p:sldId id="283" r:id="rId11"/>
    <p:sldId id="284" r:id="rId12"/>
    <p:sldId id="285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4F0"/>
    <a:srgbClr val="3333FF"/>
    <a:srgbClr val="FFFF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3B29DF-A827-4DF9-BCB4-21E6B567409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E00E8D-8C44-40E1-955C-AE078DB61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904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5A174E-7A29-40D7-B3E2-72B4AA942924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61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</p:grpSp>
      </p:grpSp>
      <p:sp>
        <p:nvSpPr>
          <p:cNvPr id="184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5C21-11C3-4818-AF3B-FFC0F574B8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74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1CAD-E797-4006-AB5E-F9F966B7485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861A4-EB3D-499E-854F-932F0E65376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2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1B51A-F486-4EFD-9361-FC7EAB6965E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7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6BB95-B619-4033-AD7D-0086B97123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AA444-56E7-4DF3-B8A6-F07092F3DE7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9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87AAE-0EA9-4965-AE3A-072FF0BD730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4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BC329-92F1-4282-B02C-2B0DFD78961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AD33F-7CFE-45AF-908E-DC4AFCE39DF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2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33792-69AE-4ACE-BB1C-60CFBAD0522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2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1B611-746A-424A-96A7-7CB5175575C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0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1B654-2F5F-4C09-A7B0-BB9F95155F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7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A4F0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8AADC6FC-F518-4777-896D-76806FD8DABA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1773238"/>
            <a:ext cx="6019800" cy="2209800"/>
          </a:xfrm>
        </p:spPr>
        <p:txBody>
          <a:bodyPr/>
          <a:lstStyle/>
          <a:p>
            <a:pPr marL="952500" indent="-952500" eaLnBrk="1" hangingPunct="1"/>
            <a:r>
              <a:rPr lang="ru-RU" altLang="ru-RU" sz="2800" b="1" smtClean="0">
                <a:solidFill>
                  <a:srgbClr val="FFFFCC"/>
                </a:solidFill>
              </a:rPr>
              <a:t>Тема:</a:t>
            </a:r>
            <a:r>
              <a:rPr lang="ru-RU" altLang="ru-RU" sz="2800" b="1" smtClean="0"/>
              <a:t> «Народная игрушка как средство развития художественного творчества старших дошкольников»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971550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Индивидуально-дифференцированные формы организации образовательного процесса</a:t>
            </a:r>
            <a:endParaRPr lang="ru-RU" altLang="ru-RU" sz="2400" smtClean="0"/>
          </a:p>
        </p:txBody>
      </p:sp>
      <p:pic>
        <p:nvPicPr>
          <p:cNvPr id="13315" name="Picture 5" descr="C:\Users\гыук\Documents\159\IMG_4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85938"/>
            <a:ext cx="33575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4500"/>
            <a:ext cx="3214688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5" descr="народная игрушка 02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000500"/>
            <a:ext cx="3714750" cy="2500313"/>
          </a:xfrm>
        </p:spPr>
      </p:pic>
      <p:sp>
        <p:nvSpPr>
          <p:cNvPr id="14339" name="Заголовок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Синтез различных видов искусств</a:t>
            </a:r>
          </a:p>
        </p:txBody>
      </p:sp>
      <p:pic>
        <p:nvPicPr>
          <p:cNvPr id="14340" name="Picture 5" descr="C:\Users\гыук\Documents\народная игрушка 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428750"/>
            <a:ext cx="35956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C:\Users\гыук\Documents\Новая папка\лепка барыни 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38" y="1785938"/>
            <a:ext cx="2914650" cy="3886200"/>
          </a:xfrm>
          <a:noFill/>
        </p:spPr>
      </p:pic>
      <p:pic>
        <p:nvPicPr>
          <p:cNvPr id="14342" name="Picture 7" descr="C:\Users\гыук\Documents\Новая папка\детсад 0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14813"/>
            <a:ext cx="38401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C:\Users\гыук\Documents\Новая папка\лепка барыни 0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292893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14425"/>
          </a:xfrm>
        </p:spPr>
        <p:txBody>
          <a:bodyPr/>
          <a:lstStyle/>
          <a:p>
            <a:pPr algn="ctr" eaLnBrk="1" hangingPunct="1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kern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Изучение развития художественного творчества </a:t>
            </a:r>
            <a:br>
              <a:rPr lang="ru-RU" sz="2400" b="1" kern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kern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 старших дошкольников</a:t>
            </a:r>
            <a:r>
              <a:rPr lang="ru-RU" sz="2400" b="1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</a:br>
            <a:endParaRPr lang="ru-RU" sz="24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5125" y="1357313"/>
          <a:ext cx="7834313" cy="495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4" imgW="7962979" imgH="5038657" progId="Excel.Chart.8">
                  <p:embed/>
                </p:oleObj>
              </mc:Choice>
              <mc:Fallback>
                <p:oleObj name="Диаграмма" r:id="rId4" imgW="7962979" imgH="5038657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357313"/>
                        <a:ext cx="7834313" cy="495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Выводы</a:t>
            </a:r>
            <a:r>
              <a:rPr lang="ru-RU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57250"/>
            <a:ext cx="8821737" cy="578643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600" dirty="0" smtClean="0"/>
              <a:t>Народная игрушка является действенным средством в развитии художественного творчества старших дошкольников. Под художественным творчеством детей дошкольного возраста понимается созданием ребенком субъективно нового (значимого для ребенка) продукта (рисунка, лепки, аппликации, игры), придумывание к известному новых, ранее не используемых деталей, по</a:t>
            </a:r>
            <a:r>
              <a:rPr lang="en-US" sz="1600" dirty="0" smtClean="0"/>
              <a:t> </a:t>
            </a:r>
            <a:r>
              <a:rPr lang="ru-RU" sz="1600" dirty="0" smtClean="0"/>
              <a:t>новому характеризующих создаваемый образ, придумывание новых действий, характеристик героев, применение усвоенных ранее способов изображения или средств выразительности в новой ситуации, проявление ребенком инициативы. </a:t>
            </a:r>
          </a:p>
          <a:p>
            <a:pPr algn="just" eaLnBrk="1" hangingPunct="1">
              <a:defRPr/>
            </a:pPr>
            <a:r>
              <a:rPr lang="ru-RU" sz="1600" dirty="0" smtClean="0"/>
              <a:t>Опытно-практическая работа показала, что без специально организованного обучения, художественное творчество детей на материале народной игрушки проявляется в воспроизведении хорошо знакомого, что не способствует развитию инициативности, самостоятельности, дети тяготеют к репродуктивным способам деятельности.</a:t>
            </a:r>
          </a:p>
          <a:p>
            <a:pPr algn="just" eaLnBrk="1" hangingPunct="1">
              <a:defRPr/>
            </a:pPr>
            <a:r>
              <a:rPr lang="ru-RU" sz="1600" dirty="0" smtClean="0"/>
              <a:t>Основу нашей работы составили следующие педагогические условия развития художественного творчества старших дошкольников посредством ознакомления  с народной игрушкой: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1400" dirty="0" smtClean="0"/>
              <a:t>создание </a:t>
            </a:r>
            <a:r>
              <a:rPr lang="ru-RU" sz="1400" dirty="0" err="1" smtClean="0"/>
              <a:t>социокультурной</a:t>
            </a:r>
            <a:r>
              <a:rPr lang="ru-RU" sz="1400" dirty="0" smtClean="0"/>
              <a:t> пространственно-развивающей среды;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1400" dirty="0" smtClean="0"/>
              <a:t>развитие познавательного интереса к народной игрушке;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1400" dirty="0" err="1" smtClean="0"/>
              <a:t>проблематизация</a:t>
            </a:r>
            <a:r>
              <a:rPr lang="ru-RU" sz="1400" dirty="0" smtClean="0"/>
              <a:t> содержания обучения;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1400" dirty="0" smtClean="0"/>
              <a:t>индивидуально-дифференцированные формы организации образовательного процесса;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1400" dirty="0" smtClean="0"/>
              <a:t>свободный выбор ребенком задания, партнера, вида деятельности, материала и способа изготовления игрушки.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16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88" y="522288"/>
            <a:ext cx="8218487" cy="5978525"/>
          </a:xfrm>
        </p:spPr>
        <p:txBody>
          <a:bodyPr/>
          <a:lstStyle/>
          <a:p>
            <a:pPr eaLnBrk="1" hangingPunct="1">
              <a:defRPr/>
            </a:pPr>
            <a:endParaRPr lang="ru-RU" sz="1600" b="1" dirty="0" smtClean="0"/>
          </a:p>
          <a:p>
            <a:pPr eaLnBrk="1" hangingPunct="1">
              <a:defRPr/>
            </a:pPr>
            <a:r>
              <a:rPr lang="ru-RU" sz="1600" b="1" i="1" dirty="0" smtClean="0"/>
              <a:t>Цель исследования</a:t>
            </a:r>
            <a:r>
              <a:rPr lang="ru-RU" sz="1600" i="1" dirty="0" smtClean="0"/>
              <a:t> </a:t>
            </a:r>
            <a:r>
              <a:rPr lang="ru-RU" sz="1600" dirty="0" smtClean="0"/>
              <a:t>– выявить педагогические условия развития художественного творчества старших дошкольников посредством ознакомления  с народной игрушкой.</a:t>
            </a:r>
          </a:p>
          <a:p>
            <a:pPr eaLnBrk="1" hangingPunct="1">
              <a:defRPr/>
            </a:pPr>
            <a:r>
              <a:rPr lang="ru-RU" sz="1600" b="1" i="1" dirty="0" smtClean="0"/>
              <a:t>Объект исследования </a:t>
            </a:r>
            <a:r>
              <a:rPr lang="ru-RU" sz="1600" dirty="0" smtClean="0"/>
              <a:t>– художественное творчество.</a:t>
            </a:r>
          </a:p>
          <a:p>
            <a:pPr eaLnBrk="1" hangingPunct="1">
              <a:defRPr/>
            </a:pPr>
            <a:r>
              <a:rPr lang="ru-RU" sz="1600" b="1" i="1" dirty="0" smtClean="0"/>
              <a:t>Предмет исследования</a:t>
            </a:r>
            <a:r>
              <a:rPr lang="ru-RU" sz="1600" i="1" dirty="0" smtClean="0"/>
              <a:t> </a:t>
            </a:r>
            <a:r>
              <a:rPr lang="ru-RU" sz="1600" dirty="0" smtClean="0"/>
              <a:t>– процесс развития художественного творчества старших дошкольников при ознакомлении с народной игрушкой.</a:t>
            </a:r>
            <a:r>
              <a:rPr lang="ru-RU" sz="1600" b="1" dirty="0" smtClean="0"/>
              <a:t> </a:t>
            </a:r>
          </a:p>
          <a:p>
            <a:pPr eaLnBrk="1" hangingPunct="1">
              <a:defRPr/>
            </a:pPr>
            <a:r>
              <a:rPr lang="ru-RU" sz="1600" i="1" dirty="0" smtClean="0"/>
              <a:t> </a:t>
            </a:r>
            <a:r>
              <a:rPr lang="ru-RU" sz="1600" b="1" i="1" dirty="0" smtClean="0"/>
              <a:t>Задачи исследования</a:t>
            </a:r>
            <a:r>
              <a:rPr lang="ru-RU" sz="1600" i="1" dirty="0" smtClean="0"/>
              <a:t>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ru-RU" sz="1200" dirty="0" smtClean="0">
                <a:ea typeface="+mn-ea"/>
                <a:cs typeface="+mn-cs"/>
              </a:rPr>
              <a:t>1. </a:t>
            </a:r>
            <a:r>
              <a:rPr lang="ru-RU" sz="1400" dirty="0" smtClean="0">
                <a:ea typeface="+mn-ea"/>
                <a:cs typeface="+mn-cs"/>
              </a:rPr>
              <a:t>Дать характеристику детского творчества на основе анализа психолого-педагогической литературы.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ru-RU" sz="1400" dirty="0" smtClean="0">
                <a:ea typeface="+mn-ea"/>
                <a:cs typeface="+mn-cs"/>
              </a:rPr>
              <a:t>2. Выявить особенности проявления художественного творчества у детей старшего дошкольного возраста.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ru-RU" sz="1400" dirty="0" smtClean="0">
                <a:ea typeface="+mn-ea"/>
                <a:cs typeface="+mn-cs"/>
              </a:rPr>
              <a:t>3. Составить методику развития художественного творчества старших дошкольников посредством ознакомления с народной игрушкой.</a:t>
            </a:r>
          </a:p>
          <a:p>
            <a:pPr eaLnBrk="1" hangingPunct="1">
              <a:defRPr/>
            </a:pPr>
            <a:r>
              <a:rPr lang="ru-RU" sz="1600" b="1" i="1" dirty="0" smtClean="0"/>
              <a:t>Методы исследования</a:t>
            </a:r>
            <a:r>
              <a:rPr lang="ru-RU" sz="1600" i="1" dirty="0" smtClean="0"/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ea typeface="+mn-ea"/>
                <a:cs typeface="+mn-cs"/>
              </a:rPr>
              <a:t>Изучение и анализ психолого-педагогической литературы.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ea typeface="+mn-ea"/>
                <a:cs typeface="+mn-cs"/>
              </a:rPr>
              <a:t>Изучение продуктов детской деятельности.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ea typeface="+mn-ea"/>
                <a:cs typeface="+mn-cs"/>
              </a:rPr>
              <a:t>Наблюдение за деятельностью воспитателей на занятиях по изобразительной деятельности детей.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ea typeface="+mn-ea"/>
                <a:cs typeface="+mn-cs"/>
              </a:rPr>
              <a:t>Опрос воспитателей.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ea typeface="+mn-ea"/>
                <a:cs typeface="+mn-cs"/>
              </a:rPr>
              <a:t>Изучение педагогической документации.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ea typeface="+mn-ea"/>
                <a:cs typeface="+mn-cs"/>
              </a:rPr>
              <a:t>Опытно-практическая работа в ГОУ  детский сад  № 686 Южного округа г. Москвы.</a:t>
            </a:r>
          </a:p>
          <a:p>
            <a:pPr eaLnBrk="1" hangingPunct="1">
              <a:defRPr/>
            </a:pPr>
            <a:endParaRPr lang="ru-RU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620713"/>
            <a:ext cx="7848600" cy="450850"/>
          </a:xfrm>
        </p:spPr>
        <p:txBody>
          <a:bodyPr/>
          <a:lstStyle/>
          <a:p>
            <a:pPr eaLnBrk="1" hangingPunct="1"/>
            <a:r>
              <a:rPr lang="ru-RU" altLang="ru-RU" sz="3200" i="1" smtClean="0">
                <a:solidFill>
                  <a:srgbClr val="CC00CC"/>
                </a:solidFill>
              </a:rPr>
              <a:t/>
            </a:r>
            <a:br>
              <a:rPr lang="ru-RU" altLang="ru-RU" sz="3200" i="1" smtClean="0">
                <a:solidFill>
                  <a:srgbClr val="CC00CC"/>
                </a:solidFill>
              </a:rPr>
            </a:br>
            <a:endParaRPr lang="ru-RU" altLang="ru-RU" sz="3200" i="1" smtClean="0">
              <a:solidFill>
                <a:srgbClr val="CC00C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500063"/>
            <a:ext cx="8715375" cy="60007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</a:rPr>
              <a:t>Гипотеза исследования: </a:t>
            </a:r>
            <a:r>
              <a:rPr lang="ru-RU" sz="1800" dirty="0" smtClean="0"/>
              <a:t>развитие художественного творчества старших дошкольников посредством ознакомления с народной игрушкой может быть успешным  при следующих педагогических условиях: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800" b="1" dirty="0" smtClean="0"/>
              <a:t>1. Создание интереса к народной игрушке как произведению народной культуры:</a:t>
            </a:r>
          </a:p>
          <a:p>
            <a:pPr eaLnBrk="1" hangingPunct="1">
              <a:defRPr/>
            </a:pPr>
            <a:r>
              <a:rPr lang="ru-RU" sz="1800" dirty="0" smtClean="0"/>
              <a:t>ознакомление с промыслами, ремеслами, особенностями изготовления и оформления, </a:t>
            </a:r>
          </a:p>
          <a:p>
            <a:pPr eaLnBrk="1" hangingPunct="1">
              <a:defRPr/>
            </a:pPr>
            <a:r>
              <a:rPr lang="ru-RU" sz="1800" dirty="0" smtClean="0"/>
              <a:t>постижение некоторых черт национального характера, воплощенных в игрушке (оптимизм, юмор, творчество, желание занять и порадовать ребенка).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800" b="1" dirty="0" smtClean="0"/>
              <a:t>2. Стимулирование творческой самореализации ребенка путем:</a:t>
            </a:r>
          </a:p>
          <a:p>
            <a:pPr eaLnBrk="1" hangingPunct="1">
              <a:defRPr/>
            </a:pPr>
            <a:r>
              <a:rPr lang="ru-RU" sz="1800" dirty="0" smtClean="0"/>
              <a:t>синтеза различных видов искусств (изобразительное, словесное, театральное);  </a:t>
            </a:r>
          </a:p>
          <a:p>
            <a:pPr eaLnBrk="1" hangingPunct="1">
              <a:defRPr/>
            </a:pPr>
            <a:r>
              <a:rPr lang="ru-RU" sz="1800" dirty="0" smtClean="0"/>
              <a:t> индивидуально-дифференцированных форм организации образовательного процесса; </a:t>
            </a:r>
          </a:p>
          <a:p>
            <a:pPr eaLnBrk="1" hangingPunct="1">
              <a:defRPr/>
            </a:pPr>
            <a:r>
              <a:rPr lang="ru-RU" sz="1800" dirty="0" smtClean="0"/>
              <a:t>опоры на активность ребенка в различных видах художественной деятельности (рисование, лепка, аппликация, театрализованная игра, импровизация);   </a:t>
            </a:r>
          </a:p>
          <a:p>
            <a:pPr eaLnBrk="1" hangingPunct="1">
              <a:defRPr/>
            </a:pPr>
            <a:r>
              <a:rPr lang="ru-RU" sz="1800" dirty="0" smtClean="0"/>
              <a:t>создания развивающей среды.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9001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Критерии творчества</a:t>
            </a:r>
            <a:b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 (Н.А. Ветлугина)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000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2000" smtClean="0">
                <a:latin typeface="Times New Roman" panose="02020603050405020304" pitchFamily="18" charset="0"/>
              </a:rPr>
              <a:t> </a:t>
            </a:r>
            <a:endParaRPr lang="ru-RU" altLang="ru-RU" sz="2000" smtClean="0"/>
          </a:p>
          <a:p>
            <a:pPr eaLnBrk="1" hangingPunct="1"/>
            <a:r>
              <a:rPr lang="ru-RU" altLang="ru-RU" sz="2000" smtClean="0"/>
              <a:t>Отношение детей к творчеству; их увлеченность, способность войти в воображаемую ситуацию, искренность переживаний, что является основой интенсивного развития художественных способно­стей.</a:t>
            </a:r>
          </a:p>
          <a:p>
            <a:pPr eaLnBrk="1" hangingPunct="1"/>
            <a:r>
              <a:rPr lang="ru-RU" altLang="ru-RU" sz="2000" smtClean="0"/>
              <a:t>Качество способов творческих действий детей, быстрота реакции, находчивость при решении новых задач, использование различных вариантов, комбинирование знакомых элементов в новых сочетаниях оригинальности способов действия.</a:t>
            </a:r>
          </a:p>
          <a:p>
            <a:pPr eaLnBrk="1" hangingPunct="1"/>
            <a:r>
              <a:rPr lang="ru-RU" altLang="ru-RU" sz="2000" smtClean="0"/>
              <a:t>Качество продукции, отбор характерных черт явлений, персонажей, предметов, их отражение в рисунке, драматизации, в словесном и песенном творчестве, поиски художественных средств удачно выражающих личное отношение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785813"/>
            <a:ext cx="7929563" cy="5500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Все педагоги признают особое значение народной игрушки в воспитательно-образовательной работе дошкольного учреждения: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400" b="1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оформление  пространственно-развивающей среды                                                              - </a:t>
            </a: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</a:rPr>
              <a:t>100%</a:t>
            </a: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использование в качестве образца на занятиях                                                       - </a:t>
            </a: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</a:rPr>
              <a:t>100%</a:t>
            </a: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стимул для развития детского творчества                                                                                                                                                     -                                                                            -</a:t>
            </a: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</a:rPr>
              <a:t>20%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400" b="1" i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smtClean="0"/>
              <a:t>Создание пространственно-развивающей среды</a:t>
            </a:r>
            <a:endParaRPr lang="ru-RU" altLang="ru-RU" sz="2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786313" y="1643063"/>
            <a:ext cx="4000500" cy="1285875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ru-RU" sz="1600" i="1" smtClean="0"/>
          </a:p>
          <a:p>
            <a:pPr marL="0" indent="0"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1600" i="1" smtClean="0"/>
              <a:t>O</a:t>
            </a:r>
            <a:r>
              <a:rPr lang="ru-RU" altLang="ru-RU" sz="1600" i="1" smtClean="0"/>
              <a:t>формлени</a:t>
            </a:r>
            <a:r>
              <a:rPr lang="en-US" altLang="ru-RU" sz="1600" i="1" smtClean="0"/>
              <a:t>e</a:t>
            </a:r>
            <a:r>
              <a:rPr lang="ru-RU" altLang="ru-RU" sz="1600" i="1" smtClean="0"/>
              <a:t> предметной среды творческими работами, выполненных детьми, а также в сотворчестве с педагогом или родителями</a:t>
            </a:r>
            <a:endParaRPr lang="ru-RU" altLang="ru-RU" sz="1600" i="1" smtClean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3500438"/>
            <a:ext cx="4038600" cy="3036887"/>
          </a:xfrm>
          <a:noFill/>
        </p:spPr>
      </p:pic>
      <p:pic>
        <p:nvPicPr>
          <p:cNvPr id="9221" name="Picture 19" descr="C:\Documents and Settings\root\My Documents\фото\фото с экскурсий\933\P2257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43402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971550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Создание интереса к народной игрушке как произведению народной культуры</a:t>
            </a:r>
            <a:endParaRPr lang="ru-RU" altLang="ru-RU" sz="2400" smtClean="0"/>
          </a:p>
        </p:txBody>
      </p:sp>
      <p:pic>
        <p:nvPicPr>
          <p:cNvPr id="10243" name="Picture 5" descr="C:\Users\гыук\Documents\105OLYMP\P2257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3" y="1500188"/>
            <a:ext cx="3429000" cy="2571750"/>
          </a:xfrm>
          <a:noFill/>
        </p:spPr>
      </p:pic>
      <p:pic>
        <p:nvPicPr>
          <p:cNvPr id="10244" name="Picture 6" descr="C:\Users\гыук\Documents\159\IMG_4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214563"/>
            <a:ext cx="2903538" cy="3868737"/>
          </a:xfrm>
          <a:noFill/>
        </p:spPr>
      </p:pic>
      <p:pic>
        <p:nvPicPr>
          <p:cNvPr id="10245" name="Picture 6" descr="C:\Users\гыук\Documents\105OLYMP\P22577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1938"/>
            <a:ext cx="35607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50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Проблематизация как основа обучения детей художественным приемам деятельности</a:t>
            </a:r>
            <a:endParaRPr lang="ru-RU" altLang="ru-RU" sz="2400" smtClean="0"/>
          </a:p>
        </p:txBody>
      </p:sp>
      <p:pic>
        <p:nvPicPr>
          <p:cNvPr id="11267" name="Picture 5" descr="C:\Users\гыук\Documents\105OLYMP\P22578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500188"/>
            <a:ext cx="3286125" cy="2463800"/>
          </a:xfrm>
          <a:noFill/>
        </p:spPr>
      </p:pic>
      <p:pic>
        <p:nvPicPr>
          <p:cNvPr id="11268" name="Picture 6" descr="C:\Users\гыук\Documents\105OLYMP\P22578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00188"/>
            <a:ext cx="3214688" cy="2411412"/>
          </a:xfrm>
          <a:noFill/>
        </p:spPr>
      </p:pic>
      <p:pic>
        <p:nvPicPr>
          <p:cNvPr id="11269" name="Picture 5" descr="C:\Users\гыук\Documents\105OLYMP\P2257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000500"/>
            <a:ext cx="32861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гыук\Documents\105OLYMP\P22578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1938"/>
            <a:ext cx="33670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42938" y="500063"/>
            <a:ext cx="8072437" cy="97155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/>
              <a:t>Свободный выбор задания, партнера, вида деятельности, материала и способа изготовления игрушки</a:t>
            </a:r>
            <a:endParaRPr lang="ru-RU" altLang="ru-RU" sz="2000" smtClean="0"/>
          </a:p>
        </p:txBody>
      </p:sp>
      <p:pic>
        <p:nvPicPr>
          <p:cNvPr id="12291" name="Содержимое 4" descr="народная игрушка 032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571625"/>
            <a:ext cx="3429000" cy="2460625"/>
          </a:xfrm>
        </p:spPr>
      </p:pic>
      <p:pic>
        <p:nvPicPr>
          <p:cNvPr id="12292" name="Picture 6" descr="C:\Users\гыук\Documents\народная игрушка 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43375"/>
            <a:ext cx="3457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C:\Users\гыук\Documents\159\IMG_4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000250"/>
            <a:ext cx="3822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370</TotalTime>
  <Words>625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Wingdings</vt:lpstr>
      <vt:lpstr>Calibri</vt:lpstr>
      <vt:lpstr>Arial Black</vt:lpstr>
      <vt:lpstr>Пиксел</vt:lpstr>
      <vt:lpstr>Диаграмма Microsoft Office Excel</vt:lpstr>
      <vt:lpstr>Тема: «Народная игрушка как средство развития художественного творчества старших дошкольников»</vt:lpstr>
      <vt:lpstr>Презентация PowerPoint</vt:lpstr>
      <vt:lpstr> </vt:lpstr>
      <vt:lpstr>Критерии творчества  (Н.А. Ветлугина)</vt:lpstr>
      <vt:lpstr>Презентация PowerPoint</vt:lpstr>
      <vt:lpstr>Создание пространственно-развивающей среды</vt:lpstr>
      <vt:lpstr>Создание интереса к народной игрушке как произведению народной культуры</vt:lpstr>
      <vt:lpstr>Проблематизация как основа обучения детей художественным приемам деятельности</vt:lpstr>
      <vt:lpstr>Свободный выбор задания, партнера, вида деятельности, материала и способа изготовления игрушки</vt:lpstr>
      <vt:lpstr>Индивидуально-дифференцированные формы организации образовательного процесса</vt:lpstr>
      <vt:lpstr>Синтез различных видов искусств</vt:lpstr>
      <vt:lpstr>Изучение развития художественного творчества  у старших дошкольников </vt:lpstr>
      <vt:lpstr>Выводы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Формирование отношений сотрудничества между педагогами и родителями как условие нравственного воспитания младших школьников в семье.</dc:title>
  <dc:creator>Максим</dc:creator>
  <cp:lastModifiedBy>admin</cp:lastModifiedBy>
  <cp:revision>38</cp:revision>
  <dcterms:created xsi:type="dcterms:W3CDTF">2007-05-09T10:20:15Z</dcterms:created>
  <dcterms:modified xsi:type="dcterms:W3CDTF">2015-04-08T16:21:41Z</dcterms:modified>
</cp:coreProperties>
</file>