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7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4A26650-1F6E-4861-9984-B5F3A1DF8D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5721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8745BE-68C2-47E9-A67C-C2C55BD279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2724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13D2A0-6AE4-4396-B8FD-A591EF5A0F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1549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7A7D4-A701-4848-81DB-6688F7E5C6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358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47E82F-EBBD-4E69-A68D-146930B1B6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6537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081D5C-433A-491B-B6C6-2AE50B36321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1828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563393-3F04-4036-B73A-E71506E523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610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058036-25CB-4498-9C27-C845802D46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3258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8045C-E7BE-41E8-9B7E-EB1571332C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959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2B7DFE-BA3B-425B-9F41-F5AE89CB38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8194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B5AE7D-AFD2-4B60-AF37-BE028E632F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090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8F260E0-DC54-4CF2-9E0B-751D2EBC5A9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15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15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615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616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6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6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616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7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7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617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7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7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7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7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7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7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8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618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8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618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618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8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9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9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9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9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9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9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619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МУЗЫКОТЕРАПИЯ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Снимает головную боль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От гипертонии, устраняет напряженность в отношениях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Поднимает общий жизненный тонус, улучшает самочувствие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Препятствует нервному истощению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2"/>
                </a:solidFill>
              </a:rPr>
              <a:t>Обалденный сайт</a:t>
            </a:r>
            <a:r>
              <a:rPr lang="ru-RU" altLang="ru-RU" smtClean="0"/>
              <a:t> </a:t>
            </a:r>
            <a:r>
              <a:rPr lang="ru-RU" altLang="ru-RU" smtClean="0">
                <a:sym typeface="Wingdings" panose="05000000000000000000" pitchFamily="2" charset="2"/>
              </a:rPr>
              <a:t></a:t>
            </a:r>
            <a:endParaRPr lang="ru-RU" altLang="ru-RU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ru-RU" sz="2400" b="1" smtClean="0"/>
              <a:t>http://www.moikompas.ru/compas/muzikoterapiya</a:t>
            </a:r>
            <a:endParaRPr lang="ru-RU" altLang="ru-RU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3600" b="1" dirty="0" smtClean="0">
                <a:solidFill>
                  <a:schemeClr val="tx2"/>
                </a:solidFill>
              </a:rPr>
              <a:t>Музыкотерапия</a:t>
            </a:r>
            <a:r>
              <a:rPr lang="ru-RU" altLang="ru-RU" sz="3600" dirty="0" smtClean="0">
                <a:solidFill>
                  <a:schemeClr val="tx2"/>
                </a:solidFill>
              </a:rPr>
              <a:t> — </a:t>
            </a:r>
          </a:p>
          <a:p>
            <a:pPr algn="ctr" eaLnBrk="1" hangingPunct="1">
              <a:buFontTx/>
              <a:buNone/>
            </a:pPr>
            <a:r>
              <a:rPr lang="ru-RU" altLang="ru-RU" dirty="0" smtClean="0"/>
              <a:t>психотерапевтический метод, основанный на целительном воздействии музыки </a:t>
            </a:r>
          </a:p>
          <a:p>
            <a:pPr algn="ctr" eaLnBrk="1" hangingPunct="1">
              <a:buFontTx/>
              <a:buNone/>
            </a:pPr>
            <a:r>
              <a:rPr lang="ru-RU" altLang="ru-RU" dirty="0" smtClean="0"/>
              <a:t>на психологическое состояние человека.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2"/>
                </a:solidFill>
              </a:rPr>
              <a:t>ПАССИВНАЯ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84582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smtClean="0"/>
              <a:t>   </a:t>
            </a:r>
            <a:r>
              <a:rPr lang="ru-RU" altLang="ru-RU" sz="2400" smtClean="0">
                <a:solidFill>
                  <a:schemeClr val="folHlink"/>
                </a:solidFill>
              </a:rPr>
              <a:t>Суть:</a:t>
            </a:r>
            <a:r>
              <a:rPr lang="ru-RU" altLang="ru-RU" sz="2400" smtClean="0"/>
              <a:t> пациентам предлагают прослушивать различные музыкальные произведения, соответствующие состоянию их психологического здоровья и ходу лечения.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smtClean="0"/>
              <a:t>   </a:t>
            </a:r>
            <a:r>
              <a:rPr lang="ru-RU" altLang="ru-RU" sz="2400" smtClean="0">
                <a:solidFill>
                  <a:schemeClr val="folHlink"/>
                </a:solidFill>
              </a:rPr>
              <a:t>Цель:</a:t>
            </a:r>
            <a:r>
              <a:rPr lang="ru-RU" altLang="ru-RU" sz="2400" smtClean="0"/>
              <a:t> достижение определенного эмоционального, в том числе эстетическое, переживания, которое должно способствовать отреагированию тех или иных проблем и достижению новых смыслов.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>
                <a:solidFill>
                  <a:schemeClr val="tx2"/>
                </a:solidFill>
              </a:rPr>
              <a:t>АКТИВНАЯ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458200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dirty="0" smtClean="0"/>
              <a:t>    </a:t>
            </a:r>
            <a:r>
              <a:rPr lang="ru-RU" altLang="ru-RU" sz="2400" dirty="0" smtClean="0">
                <a:solidFill>
                  <a:schemeClr val="folHlink"/>
                </a:solidFill>
              </a:rPr>
              <a:t>Суть:</a:t>
            </a:r>
            <a:r>
              <a:rPr lang="ru-RU" altLang="ru-RU" sz="2400" dirty="0" smtClean="0"/>
              <a:t> пациенты сами участвуют в исполнении музыкальных произведений (в хоре или музыкальном оркестре), применяя при этом как обычные музыкальные инструменты, так и необычные.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dirty="0" smtClean="0"/>
              <a:t>    </a:t>
            </a:r>
            <a:r>
              <a:rPr lang="ru-RU" altLang="ru-RU" sz="2400" dirty="0" smtClean="0">
                <a:solidFill>
                  <a:schemeClr val="folHlink"/>
                </a:solidFill>
              </a:rPr>
              <a:t>Цель:</a:t>
            </a:r>
            <a:r>
              <a:rPr lang="ru-RU" altLang="ru-RU" sz="2400" dirty="0" smtClean="0"/>
              <a:t> интеграция индивида в социальные группы, т.к. в музыкальном сотворчестве хорошо отрабатываются различные коммуникативные навыки, устраняется повышенная застенчивость, кроме того формируется выдержка и самоконтроль.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altLang="ru-RU" i="1" dirty="0" smtClean="0"/>
              <a:t>   В коррекционной работе музыкотерапии должна отводиться центральная роль, так как музыка благодаря своим специфическим особенностям в состоянии проникнуть в глубинные слои личности.</a:t>
            </a:r>
            <a:r>
              <a:rPr lang="ru-RU" altLang="ru-RU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305800" cy="3657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dirty="0" smtClean="0"/>
              <a:t>Физиологическое воздействие </a:t>
            </a:r>
          </a:p>
          <a:p>
            <a:pPr algn="ctr" eaLnBrk="1" hangingPunct="1">
              <a:buFontTx/>
              <a:buNone/>
            </a:pPr>
            <a:r>
              <a:rPr lang="ru-RU" altLang="ru-RU" dirty="0" smtClean="0"/>
              <a:t>музыки на человека основано на том, что нервная система, а с ней и мускулатура обладают </a:t>
            </a:r>
          </a:p>
          <a:p>
            <a:pPr algn="ctr" eaLnBrk="1" hangingPunct="1">
              <a:buFontTx/>
              <a:buNone/>
            </a:pPr>
            <a:r>
              <a:rPr lang="ru-RU" altLang="ru-RU" dirty="0" smtClean="0"/>
              <a:t>способностью усвоения </a:t>
            </a:r>
            <a:r>
              <a:rPr lang="ru-RU" altLang="ru-RU" dirty="0" smtClean="0">
                <a:solidFill>
                  <a:schemeClr val="tx2"/>
                </a:solidFill>
              </a:rPr>
              <a:t>ритма.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2800" b="1" dirty="0" smtClean="0"/>
              <a:t> </a:t>
            </a:r>
            <a:r>
              <a:rPr lang="ru-RU" altLang="ru-RU" sz="2800" dirty="0" smtClean="0"/>
              <a:t>Большое влияние оказывает </a:t>
            </a:r>
            <a:r>
              <a:rPr lang="ru-RU" altLang="ru-RU" sz="2800" dirty="0" smtClean="0">
                <a:solidFill>
                  <a:schemeClr val="tx2"/>
                </a:solidFill>
              </a:rPr>
              <a:t>интонация.</a:t>
            </a:r>
            <a:r>
              <a:rPr lang="ru-RU" altLang="ru-RU" sz="2800" dirty="0" smtClean="0"/>
              <a:t> Музыка использует в качестве своей основы как первичные голосовые реакции (плач, смех, крик), механизмом которых служит безусловный рефлекс, так и </a:t>
            </a:r>
            <a:r>
              <a:rPr lang="ru-RU" altLang="ru-RU" sz="2800" dirty="0" err="1" smtClean="0"/>
              <a:t>развившиеся</a:t>
            </a:r>
            <a:r>
              <a:rPr lang="ru-RU" altLang="ru-RU" sz="2800" dirty="0" smtClean="0"/>
              <a:t> позднее на их основе условные интонации.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2800" dirty="0" smtClean="0"/>
              <a:t>Не менее важна </a:t>
            </a:r>
            <a:r>
              <a:rPr lang="ru-RU" altLang="ru-RU" sz="2800" dirty="0" smtClean="0">
                <a:solidFill>
                  <a:schemeClr val="tx2"/>
                </a:solidFill>
              </a:rPr>
              <a:t>тональность. </a:t>
            </a:r>
          </a:p>
          <a:p>
            <a:pPr algn="ctr" eaLnBrk="1" hangingPunct="1">
              <a:buFontTx/>
              <a:buNone/>
            </a:pPr>
            <a:r>
              <a:rPr lang="ru-RU" altLang="ru-RU" sz="2800" dirty="0" smtClean="0"/>
              <a:t>Минорные тональности обнаруживают депрессивный эффект, быстрые пульсирующие ритмы действуют возбуждающе и вызывают отрицательные эмоции, мягкие ритмы успокаивают, диссонансы возбуждают, консонансы успокаивают.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dirty="0" err="1" smtClean="0">
                <a:solidFill>
                  <a:schemeClr val="tx2"/>
                </a:solidFill>
              </a:rPr>
              <a:t>Пс</a:t>
            </a:r>
            <a:r>
              <a:rPr lang="ru-RU" altLang="ru-RU" sz="3200" dirty="0" smtClean="0">
                <a:solidFill>
                  <a:schemeClr val="tx2"/>
                </a:solidFill>
              </a:rPr>
              <a:t>. механизмы </a:t>
            </a:r>
            <a:br>
              <a:rPr lang="ru-RU" altLang="ru-RU" sz="3200" dirty="0" smtClean="0">
                <a:solidFill>
                  <a:schemeClr val="tx2"/>
                </a:solidFill>
              </a:rPr>
            </a:br>
            <a:r>
              <a:rPr lang="ru-RU" altLang="ru-RU" sz="3200" dirty="0" smtClean="0">
                <a:solidFill>
                  <a:schemeClr val="tx2"/>
                </a:solidFill>
              </a:rPr>
              <a:t>коррекционного воздействия музыкотерапии: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458200" cy="3657600"/>
          </a:xfrm>
        </p:spPr>
        <p:txBody>
          <a:bodyPr/>
          <a:lstStyle/>
          <a:p>
            <a:pPr eaLnBrk="1" hangingPunct="1"/>
            <a:r>
              <a:rPr lang="ru-RU" altLang="ru-RU" sz="2800" dirty="0" smtClean="0">
                <a:solidFill>
                  <a:schemeClr val="folHlink"/>
                </a:solidFill>
              </a:rPr>
              <a:t>катарсис</a:t>
            </a:r>
            <a:r>
              <a:rPr lang="ru-RU" altLang="ru-RU" sz="2800" dirty="0" smtClean="0"/>
              <a:t> – эмоциональную разрядку, регулирование эмоционального состояния; </a:t>
            </a:r>
          </a:p>
          <a:p>
            <a:pPr eaLnBrk="1" hangingPunct="1"/>
            <a:r>
              <a:rPr lang="ru-RU" altLang="ru-RU" sz="2800" dirty="0" smtClean="0"/>
              <a:t>облегчение </a:t>
            </a:r>
            <a:r>
              <a:rPr lang="ru-RU" altLang="ru-RU" sz="2800" dirty="0" smtClean="0">
                <a:solidFill>
                  <a:schemeClr val="folHlink"/>
                </a:solidFill>
              </a:rPr>
              <a:t>осознания</a:t>
            </a:r>
            <a:r>
              <a:rPr lang="ru-RU" altLang="ru-RU" sz="2800" dirty="0" smtClean="0"/>
              <a:t> собственных переживаний; </a:t>
            </a:r>
          </a:p>
          <a:p>
            <a:pPr eaLnBrk="1" hangingPunct="1"/>
            <a:r>
              <a:rPr lang="ru-RU" altLang="ru-RU" sz="2800" dirty="0" smtClean="0">
                <a:solidFill>
                  <a:schemeClr val="folHlink"/>
                </a:solidFill>
              </a:rPr>
              <a:t>конфронтацию </a:t>
            </a:r>
            <a:r>
              <a:rPr lang="ru-RU" altLang="ru-RU" sz="2800" dirty="0" smtClean="0"/>
              <a:t>с жизненными проблемами; </a:t>
            </a:r>
          </a:p>
          <a:p>
            <a:pPr eaLnBrk="1" hangingPunct="1"/>
            <a:r>
              <a:rPr lang="ru-RU" altLang="ru-RU" sz="2800" dirty="0" smtClean="0">
                <a:solidFill>
                  <a:schemeClr val="folHlink"/>
                </a:solidFill>
              </a:rPr>
              <a:t>приобретение</a:t>
            </a:r>
            <a:r>
              <a:rPr lang="ru-RU" altLang="ru-RU" sz="2800" dirty="0" smtClean="0"/>
              <a:t> новых средств эмоциональной экспрессии.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35</TotalTime>
  <Words>296</Words>
  <Application>Microsoft Office PowerPoint</Application>
  <PresentationFormat>Экран (4:3)</PresentationFormat>
  <Paragraphs>30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Пастель</vt:lpstr>
      <vt:lpstr>МУЗЫКОТЕРАПИЯ</vt:lpstr>
      <vt:lpstr>Презентация PowerPoint</vt:lpstr>
      <vt:lpstr>ПАССИВНАЯ</vt:lpstr>
      <vt:lpstr>АКТИВНАЯ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Пс. механизмы  коррекционного воздействия музыкотерапии:</vt:lpstr>
      <vt:lpstr>Презентация PowerPoint</vt:lpstr>
      <vt:lpstr>Презентация PowerPoint</vt:lpstr>
      <vt:lpstr>Презентация PowerPoint</vt:lpstr>
      <vt:lpstr>Презентация PowerPoint</vt:lpstr>
      <vt:lpstr>Обалденный сайт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Максим</dc:creator>
  <cp:lastModifiedBy>Alex</cp:lastModifiedBy>
  <cp:revision>3</cp:revision>
  <cp:lastPrinted>1601-01-01T00:00:00Z</cp:lastPrinted>
  <dcterms:created xsi:type="dcterms:W3CDTF">1601-01-01T00:00:00Z</dcterms:created>
  <dcterms:modified xsi:type="dcterms:W3CDTF">2018-09-20T15:40:09Z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