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666699"/>
    <a:srgbClr val="B2B2B2"/>
    <a:srgbClr val="5E1EFE"/>
    <a:srgbClr val="4472D8"/>
    <a:srgbClr val="C78E55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7" autoAdjust="0"/>
  </p:normalViewPr>
  <p:slideViewPr>
    <p:cSldViewPr>
      <p:cViewPr varScale="1">
        <p:scale>
          <a:sx n="43" d="100"/>
          <a:sy n="43" d="100"/>
        </p:scale>
        <p:origin x="129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</p:grpSp>
      <p:sp>
        <p:nvSpPr>
          <p:cNvPr id="14234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234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62965-4173-4312-8B40-1F8368632A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7038045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51A9D3-1FCE-4A22-ADDA-2FABA5683A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638260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FE1A0-6B87-4F67-9275-03F5BF75A8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0604751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E8A37A-7B1D-4F63-A03E-391732CD79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6605968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B2D35-7E11-426F-A9A5-A5F0A69779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9527744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B2032-D1AD-4B42-9398-BF7F971A62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9827458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ACCF8-5829-4C7E-ACA4-33A86C43D0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047990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FB3AA-565E-4172-94D5-FB2209EE6B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2120651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B06BB9-132E-46B1-8F33-B79D7C2A1F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7226292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41B66F-3D7A-458E-99B0-3C35DE4952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3443396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C99221-83DC-424E-9811-02D8085808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2025907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41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4131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131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413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3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3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970D6B8-4327-4782-B29A-9F5329A625E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adiccion-a-inter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6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619250" y="2708275"/>
            <a:ext cx="64087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7200" u="sng">
                <a:solidFill>
                  <a:srgbClr val="5E1EF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Игровая зависимость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900113" y="115888"/>
            <a:ext cx="7848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 i="1" u="sng">
                <a:solidFill>
                  <a:srgbClr val="4472D8"/>
                </a:solidFill>
                <a:latin typeface="Times New Roman" panose="02020603050405020304" pitchFamily="18" charset="0"/>
              </a:rPr>
              <a:t> Стадии игровой зависимости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684213" y="549275"/>
            <a:ext cx="8675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Times New Roman" panose="02020603050405020304" pitchFamily="18" charset="0"/>
              </a:rPr>
              <a:t>Они отражают мотивационную динамику гэмблинга. Этот процесс, исключая нулевую стадию или ее отсутствие, включает по А.Ю. Акопову следующие три стадии: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755650" y="1628775"/>
            <a:ext cx="838835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   </a:t>
            </a:r>
            <a:r>
              <a:rPr lang="en-US" altLang="ru-RU" u="sng">
                <a:latin typeface="Times New Roman" panose="02020603050405020304" pitchFamily="18" charset="0"/>
              </a:rPr>
              <a:t>I </a:t>
            </a:r>
            <a:r>
              <a:rPr lang="ru-RU" altLang="ru-RU" u="sng">
                <a:latin typeface="Times New Roman" panose="02020603050405020304" pitchFamily="18" charset="0"/>
              </a:rPr>
              <a:t>стадия иллюзорного восприятия игры и себя</a:t>
            </a:r>
            <a:r>
              <a:rPr lang="ru-RU" altLang="ru-RU">
                <a:latin typeface="Times New Roman" panose="02020603050405020304" pitchFamily="18" charset="0"/>
              </a:rPr>
              <a:t> (игра на выигрыш, в мотивации доминирование иллюзий игрока)</a:t>
            </a:r>
            <a:endParaRPr lang="en-US" altLang="ru-RU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   </a:t>
            </a:r>
            <a:r>
              <a:rPr lang="en-US" altLang="ru-RU" u="sng">
                <a:latin typeface="Times New Roman" panose="02020603050405020304" pitchFamily="18" charset="0"/>
              </a:rPr>
              <a:t>II</a:t>
            </a:r>
            <a:r>
              <a:rPr lang="ru-RU" altLang="ru-RU" u="sng">
                <a:latin typeface="Times New Roman" panose="02020603050405020304" pitchFamily="18" charset="0"/>
              </a:rPr>
              <a:t> стадия игры ради самой игры</a:t>
            </a:r>
            <a:r>
              <a:rPr lang="ru-RU" altLang="ru-RU">
                <a:latin typeface="Times New Roman" panose="02020603050405020304" pitchFamily="18" charset="0"/>
              </a:rPr>
              <a:t> (безиллюзорное восприятие игры на фоне искаженного отношения к себе, своим возможностям; цель игры - сам процесс)</a:t>
            </a:r>
            <a:endParaRPr lang="en-US" altLang="ru-RU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  </a:t>
            </a:r>
            <a:r>
              <a:rPr lang="en-US" altLang="ru-RU" u="sng">
                <a:latin typeface="Times New Roman" panose="02020603050405020304" pitchFamily="18" charset="0"/>
              </a:rPr>
              <a:t>III</a:t>
            </a:r>
            <a:r>
              <a:rPr lang="ru-RU" altLang="ru-RU" u="sng">
                <a:latin typeface="Times New Roman" panose="02020603050405020304" pitchFamily="18" charset="0"/>
              </a:rPr>
              <a:t> стадия деградации и полного опустошения личности.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На этой стадии игра идет не на выигрыш или ради самого процесса игры как такового независимо от выигрыша или проигрыша (1 и 2), а игра по навязчивому принуждению, без всякого удовольствия от процесса игры и при безразличии к ее результатам и возможным негативным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последствиям.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 Для данной стадии характерны распад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семьи, утрата друзей, потеря работы, жилья,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обнищание, состояние бомжа, раба игры.</a:t>
            </a:r>
          </a:p>
        </p:txBody>
      </p:sp>
      <p:pic>
        <p:nvPicPr>
          <p:cNvPr id="12293" name="Picture 7" descr="w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916363"/>
            <a:ext cx="3779837" cy="294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2627313" y="549275"/>
            <a:ext cx="4246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u="sng">
                <a:latin typeface="Times New Roman" panose="02020603050405020304" pitchFamily="18" charset="0"/>
              </a:rPr>
              <a:t>Типология игровых аддиктов</a:t>
            </a:r>
          </a:p>
        </p:txBody>
      </p:sp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827088" y="1484313"/>
            <a:ext cx="7993062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>
                <a:latin typeface="Times New Roman" panose="02020603050405020304" pitchFamily="18" charset="0"/>
              </a:rPr>
              <a:t> Доноры - «бойцы», безуспешно сражающиеся с игровыми автоматами, проигрывающие свои заначки, зарплаты, стипендии и т.д. Они - «питательная» основа игрового бизнеса, включающая эмоциональных романтиков, джентльменов удачи, верящих в сегодняшний, завтрашний и послезавтрашний выигрыш.</a:t>
            </a:r>
          </a:p>
          <a:p>
            <a:pPr eaLnBrk="1" hangingPunct="1">
              <a:buFontTx/>
              <a:buAutoNum type="arabicPeriod"/>
            </a:pPr>
            <a:r>
              <a:rPr lang="ru-RU" altLang="ru-RU">
                <a:latin typeface="Times New Roman" panose="02020603050405020304" pitchFamily="18" charset="0"/>
              </a:rPr>
              <a:t> Профессионалы. Эту группу представляют лица с высоким эмоционально-деятельностным контролем. Как правило, их игра ограничена ежедневным размером выигрыша или проигрыша в сумме $200-300. игра для данной группы людей является своеобразной профессиональной деятельностью. Они приходят в клубы или казино как на работу.</a:t>
            </a:r>
          </a:p>
          <a:p>
            <a:pPr eaLnBrk="1" hangingPunct="1">
              <a:buFontTx/>
              <a:buAutoNum type="arabicPeriod"/>
            </a:pPr>
            <a:r>
              <a:rPr lang="ru-RU" altLang="ru-RU">
                <a:latin typeface="Times New Roman" panose="02020603050405020304" pitchFamily="18" charset="0"/>
              </a:rPr>
              <a:t> Данную группу составляют так называемые крупные игроки, которые ставят не меньше $10 тыс. за время игры. Соответственно, выигрыш или проигрыш таких людей может доходить до нескольких сотен тысяч.</a:t>
            </a:r>
          </a:p>
          <a:p>
            <a:pPr eaLnBrk="1" hangingPunct="1">
              <a:buFontTx/>
              <a:buAutoNum type="arabicPeriod"/>
            </a:pPr>
            <a:r>
              <a:rPr lang="ru-RU" altLang="ru-RU">
                <a:latin typeface="Times New Roman" panose="02020603050405020304" pitchFamily="18" charset="0"/>
              </a:rPr>
              <a:t> Мошенники. Представители этой группы пытаются любыми средствами получить миллионный выигрыш. Они преследуются как владельцами клубов и казино, так и работниками милиции.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ozae404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90788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3779838" y="1557338"/>
            <a:ext cx="4897437" cy="476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i="1">
                <a:latin typeface="Times New Roman" panose="02020603050405020304" pitchFamily="18" charset="0"/>
              </a:rPr>
              <a:t>Деньги не выигрываются, а зарабатываются;</a:t>
            </a:r>
          </a:p>
          <a:p>
            <a:pPr eaLnBrk="1" hangingPunct="1">
              <a:buFontTx/>
              <a:buAutoNum type="arabicPeriod"/>
            </a:pPr>
            <a:endParaRPr lang="ru-RU" altLang="ru-RU" i="1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i="1">
                <a:latin typeface="Times New Roman" panose="02020603050405020304" pitchFamily="18" charset="0"/>
              </a:rPr>
              <a:t>2. Один из играющих всегда проигрывает;</a:t>
            </a:r>
          </a:p>
          <a:p>
            <a:pPr eaLnBrk="1" hangingPunct="1"/>
            <a:endParaRPr lang="ru-RU" altLang="ru-RU" i="1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i="1">
                <a:latin typeface="Times New Roman" panose="02020603050405020304" pitchFamily="18" charset="0"/>
              </a:rPr>
              <a:t>3. Игробизнес существует за счет проигрышей клиентов;</a:t>
            </a:r>
          </a:p>
          <a:p>
            <a:pPr eaLnBrk="1" hangingPunct="1"/>
            <a:endParaRPr lang="ru-RU" altLang="ru-RU" i="1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i="1">
                <a:latin typeface="Times New Roman" panose="02020603050405020304" pitchFamily="18" charset="0"/>
              </a:rPr>
              <a:t>4. Игровые автоматы запрограммированы на выигрыш клуба или казино;</a:t>
            </a:r>
          </a:p>
          <a:p>
            <a:pPr eaLnBrk="1" hangingPunct="1"/>
            <a:endParaRPr lang="ru-RU" altLang="ru-RU" i="1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i="1">
                <a:latin typeface="Times New Roman" panose="02020603050405020304" pitchFamily="18" charset="0"/>
              </a:rPr>
              <a:t>5. Игровые автоматы производят для игробизнеса, а не для игроков;</a:t>
            </a:r>
          </a:p>
          <a:p>
            <a:pPr eaLnBrk="1" hangingPunct="1"/>
            <a:endParaRPr lang="ru-RU" altLang="ru-RU" i="1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i="1">
                <a:latin typeface="Times New Roman" panose="02020603050405020304" pitchFamily="18" charset="0"/>
              </a:rPr>
              <a:t>6. Игробизнес в России, как и во всем мире, очень агрессивен и безжалосен, как ко взрослым, так и к детям.</a:t>
            </a: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3348038" y="188913"/>
            <a:ext cx="59404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В системе психотерапевтических методов лечения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игровой аддикции и психологической помощи аддиктам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немаловажное значение принадлежит формированию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адекватных социальных  установок типа: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1268413"/>
            <a:ext cx="8424862" cy="388778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smtClean="0">
                <a:solidFill>
                  <a:srgbClr val="4472D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Гэмблинг</a:t>
            </a:r>
            <a:r>
              <a:rPr lang="ru-RU" sz="2000" smtClean="0"/>
              <a:t> - зависимость от азартных игр. Вид аддикции, при которой уход от реальности и изменение состояния достигается возбуждением во время азартной игры. </a:t>
            </a:r>
            <a:br>
              <a:rPr lang="ru-RU" sz="20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     </a:t>
            </a:r>
            <a:r>
              <a:rPr lang="ru-RU" sz="2000" smtClean="0"/>
              <a:t>Игровая зависимость (лудомания), по опыту всемирных наблюдений - одна из самых упорных и жестоких страстей, совершенно подобная наркомания. Лудомании были подвержены и гении русской литературы Пушкин и Достоевский.  Пристрастие Н.А. Некрасова  к картам нашло отражение в его завещании друзьям о том, что на протяжении сего его «последнего пути» они должны играть в карты на его гробе. </a:t>
            </a:r>
            <a:br>
              <a:rPr lang="ru-RU" sz="2000" smtClean="0"/>
            </a:br>
            <a:r>
              <a:rPr lang="ru-RU" sz="2000" smtClean="0"/>
              <a:t>      </a:t>
            </a:r>
            <a:br>
              <a:rPr lang="ru-RU" sz="2000" smtClean="0"/>
            </a:br>
            <a:r>
              <a:rPr lang="ru-RU" sz="2000" smtClean="0"/>
              <a:t>   Игровые аддикции относятся к группе </a:t>
            </a:r>
            <a:r>
              <a:rPr lang="ru-RU" sz="2000" u="sng" smtClean="0"/>
              <a:t>нехимических, информационных,      социально-психологических аддикций.</a:t>
            </a:r>
            <a:r>
              <a:rPr lang="ru-RU" sz="2000" smtClean="0"/>
              <a:t> Условным наркотикам выступает здесь игровая деятельность, азартная игра. Разновидностей игр много, однако, наиболее распространенными у нас - являются «однорукий бандит», карточная игра в покер в казино, различные лохотроны, компьютерные игры (по мировой статистике, попадает в зависимость каждый десятый, имеющий дело с компьютером), электронная рулетка, Интернет.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4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-152400"/>
            <a:ext cx="54483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>
                <a:latin typeface="Times New Roman" panose="02020603050405020304" pitchFamily="18" charset="0"/>
              </a:rPr>
              <a:t>    </a:t>
            </a:r>
          </a:p>
          <a:p>
            <a:pPr algn="just" eaLnBrk="1" hangingPunct="1"/>
            <a:r>
              <a:rPr lang="ru-RU" altLang="ru-RU" sz="2000">
                <a:latin typeface="Times New Roman" panose="02020603050405020304" pitchFamily="18" charset="0"/>
              </a:rPr>
              <a:t>    К числу специфических критериев игровой </a:t>
            </a:r>
          </a:p>
          <a:p>
            <a:pPr algn="just" eaLnBrk="1" hangingPunct="1"/>
            <a:r>
              <a:rPr lang="ru-RU" altLang="ru-RU" sz="2000">
                <a:latin typeface="Times New Roman" panose="02020603050405020304" pitchFamily="18" charset="0"/>
              </a:rPr>
              <a:t>      аддикции можно отнести временные, </a:t>
            </a:r>
          </a:p>
          <a:p>
            <a:pPr algn="just" eaLnBrk="1" hangingPunct="1"/>
            <a:r>
              <a:rPr lang="ru-RU" altLang="ru-RU" sz="2000">
                <a:latin typeface="Times New Roman" panose="02020603050405020304" pitchFamily="18" charset="0"/>
              </a:rPr>
              <a:t>      материальные и частотные показатели.</a:t>
            </a:r>
          </a:p>
          <a:p>
            <a:pPr algn="just" eaLnBrk="1" hangingPunct="1"/>
            <a:r>
              <a:rPr lang="ru-RU" altLang="ru-RU" sz="2000">
                <a:latin typeface="Times New Roman" panose="02020603050405020304" pitchFamily="18" charset="0"/>
              </a:rPr>
              <a:t>     Ю.А.Акопов выделяет следующие критерии.</a:t>
            </a:r>
            <a:endParaRPr lang="ru-RU" altLang="ru-RU" sz="2000" u="sng">
              <a:latin typeface="Times New Roman" panose="02020603050405020304" pitchFamily="18" charset="0"/>
            </a:endParaRPr>
          </a:p>
          <a:p>
            <a:pPr algn="just" eaLnBrk="1" hangingPunct="1"/>
            <a:endParaRPr lang="ru-RU" altLang="ru-RU" sz="2000">
              <a:latin typeface="Times New Roman" panose="02020603050405020304" pitchFamily="18" charset="0"/>
            </a:endParaRPr>
          </a:p>
          <a:p>
            <a:pPr algn="just" eaLnBrk="1" hangingPunct="1"/>
            <a:endParaRPr lang="ru-RU" altLang="ru-RU" sz="2000">
              <a:latin typeface="Times New Roman" panose="02020603050405020304" pitchFamily="18" charset="0"/>
            </a:endParaRPr>
          </a:p>
          <a:p>
            <a:pPr algn="just" eaLnBrk="1" hangingPunct="1"/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611188" y="1844675"/>
            <a:ext cx="8353425" cy="433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sz="2000" u="sng">
                <a:latin typeface="Times New Roman" panose="02020603050405020304" pitchFamily="18" charset="0"/>
              </a:rPr>
              <a:t> Общий игровой стаж.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Чем он выше, тем больше зависимость.</a:t>
            </a:r>
          </a:p>
          <a:p>
            <a:pPr eaLnBrk="1" hangingPunct="1"/>
            <a:endParaRPr lang="ru-RU" altLang="ru-RU" u="sng">
              <a:latin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ru-RU" altLang="ru-RU" sz="2000" u="sng">
                <a:latin typeface="Times New Roman" panose="02020603050405020304" pitchFamily="18" charset="0"/>
              </a:rPr>
              <a:t> Длительность одного сеанса непрерывной игры</a:t>
            </a:r>
            <a:r>
              <a:rPr lang="ru-RU" altLang="ru-RU" sz="2000"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А.Ю. Акопов приводит рекордную для Санкт-Петербурга продолжительность игры, равную 60-часам непрерывной, не выходя из казино, игры.</a:t>
            </a:r>
          </a:p>
          <a:p>
            <a:pPr eaLnBrk="1" hangingPunct="1"/>
            <a:endParaRPr lang="ru-RU" altLang="ru-RU" u="sng">
              <a:latin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ru-RU" altLang="ru-RU" sz="2000" u="sng">
                <a:latin typeface="Times New Roman" panose="02020603050405020304" pitchFamily="18" charset="0"/>
              </a:rPr>
              <a:t> Максимальный проигрыш.</a:t>
            </a:r>
            <a:r>
              <a:rPr lang="ru-RU" altLang="ru-RU">
                <a:latin typeface="Times New Roman" panose="02020603050405020304" pitchFamily="18" charset="0"/>
              </a:rPr>
              <a:t> Иногда у «крупных» игроков он достигает $400000 за вечер. Чем выше проигрыш, тем больше зависимость.</a:t>
            </a:r>
          </a:p>
          <a:p>
            <a:pPr eaLnBrk="1" hangingPunct="1">
              <a:buFontTx/>
              <a:buChar char="•"/>
            </a:pPr>
            <a:endParaRPr lang="ru-RU" altLang="ru-RU" u="sng">
              <a:latin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ru-RU" altLang="ru-RU" sz="2000" u="sng">
                <a:latin typeface="Times New Roman" panose="02020603050405020304" pitchFamily="18" charset="0"/>
              </a:rPr>
              <a:t> Максимальный выигрыш.</a:t>
            </a:r>
            <a:r>
              <a:rPr lang="ru-RU" altLang="ru-RU">
                <a:latin typeface="Times New Roman" panose="02020603050405020304" pitchFamily="18" charset="0"/>
              </a:rPr>
              <a:t> Иногда «крупные» игроки за один вечер выигрывают несколько десятков тысяч долларов. У игровых аддиктов выигрыш всегда только условный, промежуточный, полученный не под конец, а в процессе игры; такие игроки (с зависимостью) уходят всегда с пустыми карманами, полностью проигравшись. </a:t>
            </a:r>
          </a:p>
        </p:txBody>
      </p:sp>
      <p:pic>
        <p:nvPicPr>
          <p:cNvPr id="6148" name="Picture 6" descr="1212327764_kazi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0"/>
            <a:ext cx="3851275" cy="23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611188" y="1412875"/>
            <a:ext cx="8532812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u="sng">
              <a:latin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ru-RU" altLang="ru-RU" u="sng">
                <a:latin typeface="Times New Roman" panose="02020603050405020304" pitchFamily="18" charset="0"/>
              </a:rPr>
              <a:t> Размер минимальной стартовой суммы игрока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в начальной стадии игры, определяемый его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индивидуально-психологическими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особенностями, степени аддиктивности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(пристрастности) и материального достатка.</a:t>
            </a:r>
          </a:p>
          <a:p>
            <a:pPr eaLnBrk="1" hangingPunct="1"/>
            <a:endParaRPr lang="ru-RU" altLang="ru-RU" u="sng">
              <a:latin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ru-RU" altLang="ru-RU" u="sng">
                <a:latin typeface="Times New Roman" panose="02020603050405020304" pitchFamily="18" charset="0"/>
              </a:rPr>
              <a:t>  Частотность посещений игровых залов, казино и т.д.</a:t>
            </a:r>
            <a:r>
              <a:rPr lang="ru-RU" altLang="ru-RU">
                <a:latin typeface="Times New Roman" panose="02020603050405020304" pitchFamily="18" charset="0"/>
              </a:rPr>
              <a:t> если она носит систематический  характер, то это служит показателем игровой аддикции.</a:t>
            </a:r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539750" y="404813"/>
            <a:ext cx="47529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u="sng">
                <a:latin typeface="Times New Roman" panose="02020603050405020304" pitchFamily="18" charset="0"/>
              </a:rPr>
              <a:t> Сумма общего долга за игровой период.</a:t>
            </a:r>
            <a:r>
              <a:rPr lang="ru-RU" altLang="ru-RU">
                <a:latin typeface="Times New Roman" panose="02020603050405020304" pitchFamily="18" charset="0"/>
              </a:rPr>
              <a:t>  Известен пример игрока в Санкт-Петербурге, который проиграл 1 млн. долларов. </a:t>
            </a:r>
            <a:endParaRPr lang="ru-RU" altLang="ru-RU"/>
          </a:p>
        </p:txBody>
      </p:sp>
      <p:pic>
        <p:nvPicPr>
          <p:cNvPr id="7172" name="Picture 10" descr="online_gambling_addi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0"/>
            <a:ext cx="3708400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1" descr="81560_112176_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6700"/>
            <a:ext cx="29876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116013" y="549275"/>
            <a:ext cx="6480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 i="1">
                <a:latin typeface="Times New Roman" panose="02020603050405020304" pitchFamily="18" charset="0"/>
              </a:rPr>
              <a:t>Мотивационные основы игровой зависимости и поведения аддиктов.</a:t>
            </a:r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755650" y="1557338"/>
            <a:ext cx="3173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i="1">
                <a:latin typeface="Times New Roman" panose="02020603050405020304" pitchFamily="18" charset="0"/>
              </a:rPr>
              <a:t>7 иллюзий (А.Ю. Акопов):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684213" y="1889125"/>
            <a:ext cx="8459787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Times New Roman" panose="02020603050405020304" pitchFamily="18" charset="0"/>
              </a:rPr>
              <a:t> </a:t>
            </a:r>
            <a:r>
              <a:rPr lang="ru-RU" altLang="ru-RU">
                <a:latin typeface="Times New Roman" panose="02020603050405020304" pitchFamily="18" charset="0"/>
              </a:rPr>
              <a:t>1. иллюзия крупного выигрыша - это изначальная наиболее стойкая  иллюзия, сопряженная с ориентацией на крупный выигрыш, который,  якобы разом решит все их жизненны проблемы. Близка к ней иллюзия возможности зарабатывать игрой, а также иллюзия возможности уйти с крупным выигрышем.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2. иллюзия отыграться одним разом и тем самым полностью погасить долг. Игровых аддиктов отличает способность быстро зарабатывать, переживания по поводу крупного проигрыша быстро забываются, смываясь под натиском новой волны желания играть и в предвкушении выигрыша. На первых порах (стадиях зависимости) игрок еще может уйти с выигрышем. Правда, он будет жечь ему карман, и он может быстро спустить его тут же, по дороге домой или на следующий день в игре или бездумно потратить на пустяки: выигранные деньги игрок не считает своими, честно заработанными, их ему не жалко, в отличие от проигранных: «Проигрываешь свои, выигрываешь чужие».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3. иллюзорная псевдовозможность управления игровой ситуацией и процессом игры (вплоть до безумного желания обыграть сами автоматы, а через них - и даже владельцев казино и автоматов).</a:t>
            </a:r>
            <a:r>
              <a:rPr lang="ru-RU" altLang="ru-RU"/>
              <a:t> 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11188" y="0"/>
            <a:ext cx="8353425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У некоторых игроков возникает иллюзия возможности влияния на крупье, автомат, на порядок выпадения, комбинаций изображений, цифр.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4. иллюзии контроля своего игрового поведения, своей активности, в частности, психоэмоционального состояния.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5. иллюзорное восприятие характера игры (элементы индивидуализации, персонификации, олицетворения, одушевления, отождествления, присвоения, вплоть до полного овладения объектом зависимости; иллюзия «игры с партнером», чаще - враждебным).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6. игровое фантазирование как иллюзия суррогатного возмещения игры в период абстиненции, т.е. воздержания от игры, когда она по разным причинам невозможна (нет денег, автомата и т.д.) Игра подменяет для игрока реальную жизнь, а игровое фантазирование замещает игру (во сне и наяву в номерах машин, в груде помидоров игроку видятся «счастливые», призовые комбинации цифр, изображений). </a:t>
            </a:r>
            <a:endParaRPr lang="ru-RU" altLang="ru-RU" b="1">
              <a:latin typeface="Times New Roman" panose="02020603050405020304" pitchFamily="18" charset="0"/>
            </a:endParaRP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23850" y="4979988"/>
            <a:ext cx="8640763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7. иллюзия возможности предвидения и контроля последствий игры, выражающейся в установках, что «Я особый, успешный» и мне чужды: проигрыши, большие долги, обнищание семьи, ее распад, потеря друзей и близких людей, работы, квартиры, маргинальность и личностная деградация.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Однако для большинства игровых аддиктов - это реальный финал!</a:t>
            </a:r>
          </a:p>
          <a:p>
            <a:pPr eaLnBrk="1" hangingPunct="1">
              <a:spcBef>
                <a:spcPct val="50000"/>
              </a:spcBef>
            </a:pPr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476250"/>
            <a:ext cx="77724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i="1" smtClean="0">
                <a:latin typeface="Times New Roman" panose="02020603050405020304" pitchFamily="18" charset="0"/>
              </a:rPr>
              <a:t>0)Отсутствие игровой зависимости («социальный» игрок).</a:t>
            </a:r>
            <a:r>
              <a:rPr lang="ru-RU" altLang="ru-RU" sz="1800" smtClean="0">
                <a:latin typeface="Times New Roman" panose="02020603050405020304" pitchFamily="18" charset="0"/>
              </a:rPr>
              <a:t> На этой стадии игра обусловлена познавательным интересом и используется для развлечения, отвлечения, расслабления, отдыха, отключения от проблем (семейных, личностных, потенциальных)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800" i="1" smtClean="0">
                <a:latin typeface="Times New Roman" panose="02020603050405020304" pitchFamily="18" charset="0"/>
              </a:rPr>
              <a:t>1) Слабая, начальная.</a:t>
            </a:r>
            <a:r>
              <a:rPr lang="ru-RU" altLang="ru-RU" sz="1800" smtClean="0">
                <a:latin typeface="Times New Roman" panose="02020603050405020304" pitchFamily="18" charset="0"/>
              </a:rPr>
              <a:t> Борьба мотивов незначительная, превалирует волевой отказ от игры при слабом желании играть. Не проигрывает все имеющиеся в начале игры деньги. Короткие игровые сеансы. Ставки маленькие, но растут. Незначительные выигрыши и проигрыши.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800" i="1" smtClean="0">
                <a:latin typeface="Times New Roman" panose="02020603050405020304" pitchFamily="18" charset="0"/>
              </a:rPr>
              <a:t>2) Средняя.</a:t>
            </a:r>
            <a:r>
              <a:rPr lang="ru-RU" altLang="ru-RU" sz="1800" smtClean="0">
                <a:latin typeface="Times New Roman" panose="02020603050405020304" pitchFamily="18" charset="0"/>
              </a:rPr>
              <a:t> Борьба мотивов «играть - не играть», она достаточно выражена. Как правило, реже удается не начинать игру при желании играть (т.е. не удается волевым усилием запретить себе играть); азарт контролируется плохо; «везет» реже; проигрыши постепенно имеют все больше субъективное  значение, чем выигрыши, стимулируя к продолжению игры; суммы текущих, промежуточных проигрышей и выигрышей растут, как и конечный проигрыш; удлиняется игровой сеанс, учащаются подходы в залы и казино. Игрок набирается опыта за счет попадания в зависимость, строит свои системы игры, игровой процесс все больше обрастает ритуалами, суевериями, проявляет игровое фантазирование (фантазирование по поводу игры вне ее, когда нет возможности играть): например, видит во сне любимые, счастливые комбинации цифр или изображений, везде замечает их наяву (в номерах машин и т.д.).	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411413" y="0"/>
            <a:ext cx="5332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latin typeface="Times New Roman" panose="02020603050405020304" pitchFamily="18" charset="0"/>
              </a:rPr>
              <a:t>   </a:t>
            </a:r>
            <a:r>
              <a:rPr lang="ru-RU" altLang="ru-RU" sz="2400" b="1" i="1"/>
              <a:t>Степени игровой зависимости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900113" y="1700213"/>
            <a:ext cx="792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611188" y="1557338"/>
            <a:ext cx="81724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Изменение отношения к деньгам: они утрачивают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собственный смысл, свое значение и уже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воспринимаются не как денежные знаки, на которые можно все купить, а как простые «бумажки», но имеющие для игрока значение символа игры: наличные деньги отождествляются только с игрой, с возможностью играть, а это является главным смыслом существования, всей жизни при выраженной степени зависимости. Укорочение периода воздержания и всего игрового цикла (времени от окончания одной игры до завершения другой), увеличение длительности игрового дня.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                                         Полная утрата контроля над своим состоянием и своего   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                                         игрового поведения; неадекватная, субъектно-                  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                                            пристрастная   оценка игровой ситуации.</a:t>
            </a:r>
          </a:p>
        </p:txBody>
      </p:sp>
      <p:pic>
        <p:nvPicPr>
          <p:cNvPr id="11267" name="Picture 6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0"/>
            <a:ext cx="3132137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7" descr="799833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2925"/>
            <a:ext cx="3132138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611188" y="115888"/>
            <a:ext cx="54721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3)  Выраженная стадия игровой зависимости.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Полное отсутствие борьбы мотивов; игрок готов играть ежедневно и неограниченное время, играет всегда, когда есть время и любая сумма наличных.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233</TotalTime>
  <Words>1444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Calibri</vt:lpstr>
      <vt:lpstr>Слои</vt:lpstr>
      <vt:lpstr>Презентация PowerPoint</vt:lpstr>
      <vt:lpstr>Гэмблинг - зависимость от азартных игр. Вид аддикции, при которой уход от реальности и изменение состояния достигается возбуждением во время азартной игры.        Игровая зависимость (лудомания), по опыту всемирных наблюдений - одна из самых упорных и жестоких страстей, совершенно подобная наркомания. Лудомании были подвержены и гении русской литературы Пушкин и Достоевский.  Пристрастие Н.А. Некрасова  к картам нашло отражение в его завещании друзьям о том, что на протяжении сего его «последнего пути» они должны играть в карты на его гробе.            Игровые аддикции относятся к группе нехимических, информационных,      социально-психологических аддикций. Условным наркотикам выступает здесь игровая деятельность, азартная игра. Разновидностей игр много, однако, наиболее распространенными у нас - являются «однорукий бандит», карточная игра в покер в казино, различные лохотроны, компьютерные игры (по мировой статистике, попадает в зависимость каждый десятый, имеющий дело с компьютером), электронная рулетка, Интернет.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4</cp:revision>
  <dcterms:created xsi:type="dcterms:W3CDTF">2010-03-30T14:02:52Z</dcterms:created>
  <dcterms:modified xsi:type="dcterms:W3CDTF">2015-04-08T17:33:12Z</dcterms:modified>
</cp:coreProperties>
</file>